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0"/>
  </p:notesMasterIdLst>
  <p:handoutMasterIdLst>
    <p:handoutMasterId r:id="rId21"/>
  </p:handoutMasterIdLst>
  <p:sldIdLst>
    <p:sldId id="256" r:id="rId2"/>
    <p:sldId id="1041" r:id="rId3"/>
    <p:sldId id="1083" r:id="rId4"/>
    <p:sldId id="1084" r:id="rId5"/>
    <p:sldId id="1079" r:id="rId6"/>
    <p:sldId id="1039" r:id="rId7"/>
    <p:sldId id="1081" r:id="rId8"/>
    <p:sldId id="1059" r:id="rId9"/>
    <p:sldId id="1066" r:id="rId10"/>
    <p:sldId id="1063" r:id="rId11"/>
    <p:sldId id="1082" r:id="rId12"/>
    <p:sldId id="1075" r:id="rId13"/>
    <p:sldId id="1068" r:id="rId14"/>
    <p:sldId id="1076" r:id="rId15"/>
    <p:sldId id="1061" r:id="rId16"/>
    <p:sldId id="1048" r:id="rId17"/>
    <p:sldId id="1080" r:id="rId18"/>
    <p:sldId id="1077" r:id="rId19"/>
  </p:sldIdLst>
  <p:sldSz cx="9144000" cy="6858000" type="screen4x3"/>
  <p:notesSz cx="6797675" cy="9874250"/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lr>
        <a:schemeClr val="tx2"/>
      </a:buClr>
      <a:buFont typeface="Wingdings" pitchFamily="2" charset="2"/>
      <a:buChar char="§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chemeClr val="tx2"/>
      </a:buClr>
      <a:buFont typeface="Wingdings" pitchFamily="2" charset="2"/>
      <a:buChar char="§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chemeClr val="tx2"/>
      </a:buClr>
      <a:buFont typeface="Wingdings" pitchFamily="2" charset="2"/>
      <a:buChar char="§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chemeClr val="tx2"/>
      </a:buClr>
      <a:buFont typeface="Wingdings" pitchFamily="2" charset="2"/>
      <a:buChar char="§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chemeClr val="tx2"/>
      </a:buClr>
      <a:buFont typeface="Wingdings" pitchFamily="2" charset="2"/>
      <a:buChar char="§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FF"/>
    <a:srgbClr val="FF3300"/>
    <a:srgbClr val="CCFFFF"/>
    <a:srgbClr val="961C1F"/>
    <a:srgbClr val="960000"/>
    <a:srgbClr val="B00000"/>
    <a:srgbClr val="FFFFCC"/>
    <a:srgbClr val="FFFF99"/>
    <a:srgbClr val="FFCC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C72A0F-CF6D-1D44-A8F0-7F9BC3D734E1}" v="1397" dt="2026-06-25T06:17:28.5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00" autoAdjust="0"/>
    <p:restoredTop sz="95087" autoAdjust="0"/>
  </p:normalViewPr>
  <p:slideViewPr>
    <p:cSldViewPr>
      <p:cViewPr varScale="1">
        <p:scale>
          <a:sx n="114" d="100"/>
          <a:sy n="114" d="100"/>
        </p:scale>
        <p:origin x="1808" y="176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44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zh-CN" altLang="en-US"/>
          </a:p>
        </p:txBody>
      </p:sp>
      <p:sp>
        <p:nvSpPr>
          <p:cNvPr id="1552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altLang="zh-CN"/>
          </a:p>
        </p:txBody>
      </p:sp>
      <p:sp>
        <p:nvSpPr>
          <p:cNvPr id="1552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altLang="zh-CN"/>
          </a:p>
        </p:txBody>
      </p:sp>
      <p:sp>
        <p:nvSpPr>
          <p:cNvPr id="1552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0BCB0E57-6791-457E-905F-80BD58651612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1394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endParaRPr lang="zh-CN" alt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endParaRPr lang="en-US" altLang="zh-CN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691063"/>
            <a:ext cx="4984750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640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endParaRPr lang="en-US" altLang="zh-CN"/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380538"/>
            <a:ext cx="294640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fld id="{56737F01-BE5A-4CE6-AE4F-725A91F7560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32299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6E33D74-812E-47B4-A533-6381902583AD}" type="slidenum">
              <a:rPr lang="zh-CN" altLang="en-US" sz="1200" u="none"/>
              <a:pPr/>
              <a:t>1</a:t>
            </a:fld>
            <a:endParaRPr lang="en-US" altLang="zh-CN" sz="1200" u="none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GPUs are becoming essential in real-time systems because they can process huge amounts of data in parallel. In real-time applications, every millisecond counts, so using GPUs helps meet strict timing requirements.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“In autonomous cars, GPUs are the backbone of image recognition — detecting road signs, pedestrians, and other vehicles. They also support path planning, allowing the vehicle to decide how to steer or brake safely in real-time.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drones, GPUs enable fast object detection. This is crucial for collision avoidance and for tracking moving targets,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 the real challenge is balancing GPU resource allocation with strict timing guarantees.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eaLnBrk="1" hangingPunct="1"/>
            <a:endParaRPr lang="en-US" altLang="zh-C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37F01-BE5A-4CE6-AE4F-725A91F75609}" type="slidenum">
              <a:rPr lang="zh-CN" altLang="en-US" smtClean="0"/>
              <a:pPr/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37F01-BE5A-4CE6-AE4F-725A91F75609}" type="slidenum">
              <a:rPr lang="zh-CN" altLang="en-US" smtClean="0"/>
              <a:pPr/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4706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E50B1-6B7A-EA5A-D640-C134D55E6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CE1398-0373-EA3F-8AA1-D4F21BC3F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8EEC69-331F-8A0A-872B-1580FDD1D8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60507-9942-D83F-88EC-77A92192B4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37F01-BE5A-4CE6-AE4F-725A91F75609}" type="slidenum">
              <a:rPr lang="zh-CN" altLang="en-US" smtClean="0"/>
              <a:pPr/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9225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171A6-B11A-C62B-0FCA-08E35064A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A2454-1A91-6790-D63C-9DB88546E6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1C06F9-4595-08A4-202A-11FA2B439C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F54388-B002-9144-42E1-47B4289480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37F01-BE5A-4CE6-AE4F-725A91F75609}" type="slidenum">
              <a:rPr lang="zh-CN" altLang="en-US" smtClean="0"/>
              <a:pPr/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0354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80ACB-F886-9971-DA79-E0F1DDCFE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5BD8F1-A575-B4D3-6CC0-928E55E1C7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567AE2-F998-426C-09E6-C3F13829EF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B24C8-2808-8F88-8CE0-4090D2066F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37F01-BE5A-4CE6-AE4F-725A91F75609}" type="slidenum">
              <a:rPr lang="zh-CN" altLang="en-US" smtClean="0"/>
              <a:pPr/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9102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D471F-46BC-FFF8-8118-3E19B5B99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3B4EE2-D62A-9F41-E3F6-68402F334C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B5A869-E3A0-368C-2B48-25C18BB57A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FF304-50CA-6F02-2313-AB76CF90A9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37F01-BE5A-4CE6-AE4F-725A91F75609}" type="slidenum">
              <a:rPr lang="zh-CN" altLang="en-US" smtClean="0"/>
              <a:pPr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514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384BC-11CC-1113-ECB2-0612E9A63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BB8B8A-57A4-3B2E-2594-1214CBE38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9ABB6B-02E9-6AF8-8FCF-F852CB754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E38BD-3B76-3255-5853-213CFA0205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37F01-BE5A-4CE6-AE4F-725A91F75609}" type="slidenum">
              <a:rPr lang="zh-CN" altLang="en-US" smtClean="0"/>
              <a:pPr/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0690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673225" y="1616075"/>
            <a:ext cx="6556375" cy="1143000"/>
          </a:xfrm>
        </p:spPr>
        <p:txBody>
          <a:bodyPr lIns="91176" rIns="91176" anchor="b"/>
          <a:lstStyle>
            <a:lvl1pPr>
              <a:defRPr sz="3600">
                <a:solidFill>
                  <a:srgbClr val="961C1F"/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3225" y="3278188"/>
            <a:ext cx="6400800" cy="1770062"/>
          </a:xfrm>
        </p:spPr>
        <p:txBody>
          <a:bodyPr/>
          <a:lstStyle>
            <a:lvl1pPr marL="0" indent="0" algn="ctr" defTabSz="1019175">
              <a:buFont typeface="Wingdings" pitchFamily="2" charset="2"/>
              <a:buNone/>
              <a:defRPr sz="1600"/>
            </a:lvl1pPr>
          </a:lstStyle>
          <a:p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711200" y="6230938"/>
            <a:ext cx="1930400" cy="5127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176" tIns="45588" rIns="91176" bIns="4558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buFontTx/>
              <a:buNone/>
              <a:defRPr sz="1300">
                <a:latin typeface="Times New Roman" pitchFamily="18" charset="0"/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49600" y="6230938"/>
            <a:ext cx="2844800" cy="5127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176" tIns="45588" rIns="91176" bIns="45588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buClrTx/>
              <a:buFontTx/>
              <a:buNone/>
              <a:defRPr sz="1400">
                <a:solidFill>
                  <a:srgbClr val="5E574E"/>
                </a:solidFill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604000" y="6245225"/>
            <a:ext cx="1828800" cy="5111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176" tIns="45588" rIns="91176" bIns="4558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buClrTx/>
              <a:buFontTx/>
              <a:buNone/>
              <a:defRPr sz="1400">
                <a:solidFill>
                  <a:srgbClr val="5E574E"/>
                </a:solidFill>
                <a:ea typeface="宋体" pitchFamily="2" charset="-122"/>
              </a:defRPr>
            </a:lvl1pPr>
          </a:lstStyle>
          <a:p>
            <a:fld id="{6A6AA90D-6764-444D-822E-FE8965E89B5E}" type="slidenum">
              <a:rPr lang="zh-CN" altLang="en-US"/>
              <a:pPr/>
              <a:t>‹#›</a:t>
            </a:fld>
            <a:endParaRPr lang="en-US" altLang="zh-CN"/>
          </a:p>
        </p:txBody>
      </p:sp>
      <p:pic>
        <p:nvPicPr>
          <p:cNvPr id="7" name="Picture 6" descr="osu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13882"/>
            <a:ext cx="838199" cy="84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s://encrypted-tbn2.gstatic.com/images?q=tbn:ANd9GcQYEhl4QHx5XkxFLtkIuoSE3C5tqzvh0MilJ18uc8kv8E5gTTs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640" y="6013882"/>
            <a:ext cx="1121160" cy="84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encrypted-tbn0.gstatic.com/images?q=tbn:ANd9GcQ5gPB1lQtve6BJM5vuSLhzXdS7UBhrx952m5jDvoxyL5WGfmx4EA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8" y="6013882"/>
            <a:ext cx="1096924" cy="84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su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013882"/>
            <a:ext cx="838199" cy="84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 userDrawn="1"/>
        </p:nvSpPr>
        <p:spPr bwMode="auto">
          <a:xfrm>
            <a:off x="1935122" y="6013882"/>
            <a:ext cx="5249518" cy="844118"/>
          </a:xfrm>
          <a:prstGeom prst="rect">
            <a:avLst/>
          </a:prstGeom>
          <a:solidFill>
            <a:srgbClr val="960000"/>
          </a:solidFill>
          <a:ln w="6350" cap="flat" cmpd="sng" algn="ctr">
            <a:noFill/>
            <a:prstDash val="solid"/>
            <a:round/>
            <a:headEnd type="triangle" w="sm" len="lg"/>
            <a:tailEnd type="triangle" w="sm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400" b="0" i="0" u="sng" strike="noStrike" cap="none" normalizeH="0" baseline="0">
              <a:ln>
                <a:noFill/>
              </a:ln>
              <a:solidFill>
                <a:srgbClr val="961C1F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962855" y="6205108"/>
            <a:ext cx="519405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dirty="0">
                <a:solidFill>
                  <a:schemeClr val="bg1"/>
                </a:solidFill>
                <a:latin typeface="Bernard MT Condensed" pitchFamily="18" charset="0"/>
                <a:cs typeface="Aharoni" pitchFamily="2" charset="-79"/>
              </a:rPr>
              <a:t>Power-Aware</a:t>
            </a:r>
            <a:r>
              <a:rPr lang="en-US" altLang="zh-CN" baseline="0" dirty="0">
                <a:solidFill>
                  <a:schemeClr val="bg1"/>
                </a:solidFill>
                <a:latin typeface="Bernard MT Condensed" pitchFamily="18" charset="0"/>
                <a:cs typeface="Aharoni" pitchFamily="2" charset="-79"/>
              </a:rPr>
              <a:t> Computer Systems (PACS) Lab</a:t>
            </a:r>
            <a:endParaRPr lang="en-US" dirty="0">
              <a:solidFill>
                <a:schemeClr val="bg1"/>
              </a:solidFill>
              <a:latin typeface="Bernard MT Condensed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9430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59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0988" y="554038"/>
            <a:ext cx="1952625" cy="5464175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9938" y="554038"/>
            <a:ext cx="5708650" cy="5464175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869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69938" y="554038"/>
            <a:ext cx="7727950" cy="6873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295400"/>
            <a:ext cx="3795713" cy="2284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86313" y="1295400"/>
            <a:ext cx="3797300" cy="2284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838200" y="3732213"/>
            <a:ext cx="3795713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6313" y="3732213"/>
            <a:ext cx="37973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7505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938" y="554038"/>
            <a:ext cx="7727950" cy="6873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295400"/>
            <a:ext cx="3795713" cy="2284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838200" y="3732213"/>
            <a:ext cx="3795713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786313" y="1295400"/>
            <a:ext cx="3797300" cy="4722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7614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938" y="554038"/>
            <a:ext cx="7727950" cy="6873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295400"/>
            <a:ext cx="7745413" cy="2284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3732213"/>
            <a:ext cx="7745413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9777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938" y="554038"/>
            <a:ext cx="7727950" cy="6873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295400"/>
            <a:ext cx="3795713" cy="2284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86313" y="1295400"/>
            <a:ext cx="3797300" cy="2284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838200" y="3732213"/>
            <a:ext cx="7745413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099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61C1F"/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961C1F"/>
              </a:buClr>
              <a:defRPr/>
            </a:lvl1pPr>
            <a:lvl2pPr>
              <a:buClr>
                <a:srgbClr val="961C1F"/>
              </a:buClr>
              <a:defRPr/>
            </a:lvl2pPr>
            <a:lvl3pPr>
              <a:buClr>
                <a:srgbClr val="961C1F"/>
              </a:buClr>
              <a:defRPr/>
            </a:lvl3pPr>
            <a:lvl4pPr>
              <a:buClr>
                <a:srgbClr val="961C1F"/>
              </a:buClr>
              <a:defRPr/>
            </a:lvl4pPr>
            <a:lvl5pPr>
              <a:buClr>
                <a:srgbClr val="961C1F"/>
              </a:buClr>
              <a:defRPr/>
            </a:lvl5pPr>
          </a:lstStyle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81871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3367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95400"/>
            <a:ext cx="3795713" cy="4722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6313" y="1295400"/>
            <a:ext cx="3797300" cy="4722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57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018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4371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306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233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75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9938" y="554038"/>
            <a:ext cx="772795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588" rIns="0" bIns="455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295400"/>
            <a:ext cx="7745413" cy="472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76" tIns="45588" rIns="91176" bIns="455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762000" y="1143000"/>
            <a:ext cx="7751763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zh-CN" altLang="en-US" sz="3400" u="sng">
              <a:latin typeface="Arial" charset="0"/>
              <a:cs typeface="+mn-cs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838200" y="6400800"/>
            <a:ext cx="7086600" cy="0"/>
          </a:xfrm>
          <a:prstGeom prst="line">
            <a:avLst/>
          </a:prstGeom>
          <a:noFill/>
          <a:ln w="28575">
            <a:solidFill>
              <a:srgbClr val="AC0E4B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zh-CN" altLang="en-US" sz="3400" u="sng">
              <a:latin typeface="Arial" charset="0"/>
              <a:cs typeface="+mn-cs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4572000" y="6400800"/>
            <a:ext cx="457200" cy="292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>
            <a:lvl1pPr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fld id="{14B7F2A1-AB35-47F7-9FAA-CC13ECC8A82D}" type="slidenum">
              <a:rPr lang="en-US" altLang="zh-CN" sz="1300" b="1" u="none">
                <a:ea typeface="宋体" pitchFamily="2" charset="-122"/>
              </a:rPr>
              <a:pPr>
                <a:spcBef>
                  <a:spcPct val="50000"/>
                </a:spcBef>
                <a:buClrTx/>
                <a:buFontTx/>
                <a:buNone/>
              </a:pPr>
              <a:t>‹#›</a:t>
            </a:fld>
            <a:endParaRPr lang="en-US" altLang="zh-CN" sz="1300" b="1" u="none">
              <a:ea typeface="宋体" pitchFamily="2" charset="-122"/>
            </a:endParaRPr>
          </a:p>
        </p:txBody>
      </p:sp>
      <p:pic>
        <p:nvPicPr>
          <p:cNvPr id="1032" name="Picture 8" descr="osu.pn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13450"/>
            <a:ext cx="8382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381000" y="6169967"/>
            <a:ext cx="1582484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dirty="0">
                <a:solidFill>
                  <a:srgbClr val="961C1F"/>
                </a:solidFill>
                <a:latin typeface="Aharoni" pitchFamily="2" charset="-79"/>
                <a:cs typeface="Aharoni" pitchFamily="2" charset="-79"/>
              </a:rPr>
              <a:t>PACS</a:t>
            </a:r>
            <a:r>
              <a:rPr lang="en-US" altLang="zh-CN" baseline="0" dirty="0">
                <a:solidFill>
                  <a:srgbClr val="961C1F"/>
                </a:solidFill>
                <a:latin typeface="Aharoni" pitchFamily="2" charset="-79"/>
                <a:cs typeface="Aharoni" pitchFamily="2" charset="-79"/>
              </a:rPr>
              <a:t> LAB</a:t>
            </a:r>
            <a:endParaRPr lang="en-US" dirty="0">
              <a:solidFill>
                <a:srgbClr val="961C1F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65" r:id="rId12"/>
    <p:sldLayoutId id="2147483666" r:id="rId13"/>
    <p:sldLayoutId id="2147483667" r:id="rId14"/>
    <p:sldLayoutId id="2147483668" r:id="rId15"/>
  </p:sldLayoutIdLst>
  <p:txStyles>
    <p:titleStyle>
      <a:lvl1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600" b="1">
          <a:solidFill>
            <a:srgbClr val="961C1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 b="1">
          <a:solidFill>
            <a:srgbClr val="AB0E4B"/>
          </a:solidFill>
          <a:latin typeface="Arial" charset="0"/>
        </a:defRPr>
      </a:lvl2pPr>
      <a:lvl3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 b="1">
          <a:solidFill>
            <a:srgbClr val="AB0E4B"/>
          </a:solidFill>
          <a:latin typeface="Arial" charset="0"/>
        </a:defRPr>
      </a:lvl3pPr>
      <a:lvl4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 b="1">
          <a:solidFill>
            <a:srgbClr val="AB0E4B"/>
          </a:solidFill>
          <a:latin typeface="Arial" charset="0"/>
        </a:defRPr>
      </a:lvl4pPr>
      <a:lvl5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 b="1">
          <a:solidFill>
            <a:srgbClr val="AB0E4B"/>
          </a:solidFill>
          <a:latin typeface="Arial" charset="0"/>
        </a:defRPr>
      </a:lvl5pPr>
      <a:lvl6pPr marL="4572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2200" b="1">
          <a:solidFill>
            <a:srgbClr val="AB0E4B"/>
          </a:solidFill>
          <a:latin typeface="Arial" charset="0"/>
        </a:defRPr>
      </a:lvl6pPr>
      <a:lvl7pPr marL="9144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2200" b="1">
          <a:solidFill>
            <a:srgbClr val="AB0E4B"/>
          </a:solidFill>
          <a:latin typeface="Arial" charset="0"/>
        </a:defRPr>
      </a:lvl7pPr>
      <a:lvl8pPr marL="13716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2200" b="1">
          <a:solidFill>
            <a:srgbClr val="AB0E4B"/>
          </a:solidFill>
          <a:latin typeface="Arial" charset="0"/>
        </a:defRPr>
      </a:lvl8pPr>
      <a:lvl9pPr marL="18288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2200" b="1">
          <a:solidFill>
            <a:srgbClr val="AB0E4B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61C1F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84163" algn="l" rtl="0" eaLnBrk="0" fontAlgn="base" hangingPunct="0">
        <a:spcBef>
          <a:spcPct val="20000"/>
        </a:spcBef>
        <a:spcAft>
          <a:spcPct val="0"/>
        </a:spcAft>
        <a:buClr>
          <a:srgbClr val="961C1F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062038" indent="-228600" algn="l" rtl="0" eaLnBrk="0" fontAlgn="base" hangingPunct="0">
        <a:spcBef>
          <a:spcPct val="20000"/>
        </a:spcBef>
        <a:spcAft>
          <a:spcPct val="0"/>
        </a:spcAft>
        <a:buClr>
          <a:srgbClr val="961C1F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392238" indent="-228600" algn="l" rtl="0" eaLnBrk="0" fontAlgn="base" hangingPunct="0">
        <a:spcBef>
          <a:spcPct val="20000"/>
        </a:spcBef>
        <a:spcAft>
          <a:spcPct val="0"/>
        </a:spcAft>
        <a:buClr>
          <a:srgbClr val="961C1F"/>
        </a:buClr>
        <a:buFont typeface="Wingdings" pitchFamily="2" charset="2"/>
        <a:buChar char="§"/>
        <a:defRPr sz="1800">
          <a:solidFill>
            <a:schemeClr val="tx1"/>
          </a:solidFill>
          <a:latin typeface="+mn-lt"/>
        </a:defRPr>
      </a:lvl4pPr>
      <a:lvl5pPr marL="1722438" indent="-228600" algn="l" rtl="0" eaLnBrk="0" fontAlgn="base" hangingPunct="0">
        <a:spcBef>
          <a:spcPct val="20000"/>
        </a:spcBef>
        <a:spcAft>
          <a:spcPct val="0"/>
        </a:spcAft>
        <a:buClr>
          <a:srgbClr val="961C1F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79638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</a:defRPr>
      </a:lvl6pPr>
      <a:lvl7pPr marL="2636838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</a:defRPr>
      </a:lvl7pPr>
      <a:lvl8pPr marL="3094038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</a:defRPr>
      </a:lvl8pPr>
      <a:lvl9pPr marL="3551238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577" y="428871"/>
            <a:ext cx="8541657" cy="1651191"/>
          </a:xfrm>
        </p:spPr>
        <p:txBody>
          <a:bodyPr/>
          <a:lstStyle/>
          <a:p>
            <a:pPr algn="ctr"/>
            <a:r>
              <a:rPr lang="en-US" sz="3200" dirty="0" err="1"/>
              <a:t>DySM</a:t>
            </a:r>
            <a:r>
              <a:rPr lang="en-US" sz="3200" dirty="0"/>
              <a:t>: Dynamic Scaling of GPU Streaming Multiprocessor in Spatially Shared </a:t>
            </a:r>
            <a:br>
              <a:rPr lang="en-US" sz="3200" dirty="0"/>
            </a:br>
            <a:r>
              <a:rPr lang="en-US" sz="3200" dirty="0"/>
              <a:t>Real-Time Embedded GPU Systems</a:t>
            </a:r>
            <a:endParaRPr lang="en-US" altLang="zh-CN" sz="3200" dirty="0">
              <a:ea typeface="宋体" pitchFamily="2" charset="-122"/>
            </a:endParaRPr>
          </a:p>
        </p:txBody>
      </p:sp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1683657" y="4936584"/>
            <a:ext cx="62484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 type="none" w="sm" len="lg"/>
                <a:tailEnd type="none" w="sm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Aft>
                <a:spcPts val="600"/>
              </a:spcAft>
              <a:buClrTx/>
              <a:buNone/>
            </a:pPr>
            <a:r>
              <a:rPr lang="en-US" altLang="zh-CN" sz="2000" b="1" u="none" dirty="0">
                <a:latin typeface="cmbxsl10"/>
                <a:ea typeface="宋体" pitchFamily="2" charset="-122"/>
              </a:rPr>
              <a:t>Dept. of Electrical and Computer Engineering</a:t>
            </a:r>
          </a:p>
          <a:p>
            <a:pPr algn="ctr">
              <a:spcAft>
                <a:spcPts val="600"/>
              </a:spcAft>
              <a:buClrTx/>
              <a:buNone/>
            </a:pPr>
            <a:r>
              <a:rPr lang="en-US" altLang="zh-CN" sz="2000" b="1" u="none" dirty="0">
                <a:latin typeface="cmbxsl10"/>
                <a:ea typeface="宋体" pitchFamily="2" charset="-122"/>
              </a:rPr>
              <a:t>The Ohio State University 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1066800" y="4413283"/>
            <a:ext cx="7315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 type="none" w="sm" len="lg"/>
                <a:tailEnd type="none" w="sm" len="lg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0"/>
              </a:spcBef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zh-CN" sz="2400" b="1" u="none" dirty="0">
                <a:solidFill>
                  <a:srgbClr val="0066FF"/>
                </a:solidFill>
                <a:latin typeface="cmbxsl10"/>
                <a:ea typeface="宋体" pitchFamily="2" charset="-122"/>
              </a:rPr>
              <a:t>Srinivasan Subramaniyan and Xiaorui Wang</a:t>
            </a:r>
            <a:endParaRPr lang="zh-CN" altLang="en-US" sz="2400" b="1" u="none" dirty="0">
              <a:solidFill>
                <a:srgbClr val="0066FF"/>
              </a:solidFill>
              <a:latin typeface="cmbxsl10"/>
              <a:ea typeface="宋体" pitchFamily="2" charset="-122"/>
            </a:endParaRPr>
          </a:p>
        </p:txBody>
      </p:sp>
      <p:pic>
        <p:nvPicPr>
          <p:cNvPr id="2052" name="Picture 4" descr="https://encrypted-tbn2.gstatic.com/images?q=tbn:ANd9GcQYEhl4QHx5XkxFLtkIuoSE3C5tqzvh0MilJ18uc8kv8E5gTTs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640" y="6013882"/>
            <a:ext cx="1121160" cy="84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5A09C85A-D668-2104-0421-87D38A79D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3" y="4897427"/>
            <a:ext cx="1538514" cy="153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EAC309-77F2-B5F6-BBA9-C8A046602E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0170" y="2649529"/>
            <a:ext cx="5663659" cy="147128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AD8EC-E9FD-4287-4BEA-78C8EB9A0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A2E44-2B2E-E895-5DF8-20DD87698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938" y="554038"/>
            <a:ext cx="7727950" cy="687387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Advantages of </a:t>
            </a:r>
            <a:r>
              <a:rPr lang="en-US" dirty="0" err="1"/>
              <a:t>DySM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3">
                <a:extLst>
                  <a:ext uri="{FF2B5EF4-FFF2-40B4-BE49-F238E27FC236}">
                    <a16:creationId xmlns:a16="http://schemas.microsoft.com/office/drawing/2014/main" id="{0A601390-3D4F-64C1-3CA6-B3A1B95D9BAF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519113" y="1371600"/>
                <a:ext cx="8229600" cy="4722813"/>
              </a:xfrm>
            </p:spPr>
            <p:txBody>
              <a:bodyPr/>
              <a:lstStyle/>
              <a:p>
                <a:r>
                  <a:rPr lang="en-US" sz="2000" dirty="0">
                    <a:ea typeface="+mn-ea"/>
                    <a:cs typeface="+mn-cs"/>
                  </a:rPr>
                  <a:t>Adaptation to runtime workload changes.</a:t>
                </a:r>
                <a:br>
                  <a:rPr lang="en-US" sz="2000" dirty="0">
                    <a:ea typeface="+mn-ea"/>
                    <a:cs typeface="+mn-cs"/>
                  </a:rPr>
                </a:br>
                <a:endParaRPr lang="en-US" sz="2000" dirty="0">
                  <a:ea typeface="+mn-ea"/>
                  <a:cs typeface="+mn-cs"/>
                </a:endParaRPr>
              </a:p>
              <a:p>
                <a:r>
                  <a:rPr lang="en-US" sz="2000" dirty="0">
                    <a:ea typeface="+mn-ea"/>
                    <a:cs typeface="+mn-cs"/>
                  </a:rPr>
                  <a:t>Guaranteed system stability and control accuracy (</a:t>
                </a:r>
                <a:r>
                  <a:rPr lang="en-US" sz="2000" dirty="0">
                    <a:solidFill>
                      <a:srgbClr val="0066FF"/>
                    </a:solidFill>
                    <a:ea typeface="+mn-ea"/>
                    <a:cs typeface="+mn-cs"/>
                  </a:rPr>
                  <a:t>proof in paper</a:t>
                </a:r>
                <a:r>
                  <a:rPr lang="en-US" sz="2000" dirty="0">
                    <a:ea typeface="+mn-ea"/>
                    <a:cs typeface="+mn-cs"/>
                  </a:rPr>
                  <a:t>).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Minimizes SM/TPC overlap across tasks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0" dirty="0" smtClean="0">
                        <a:solidFill>
                          <a:srgbClr val="0066FF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sz="2000" b="0" i="0" dirty="0" smtClean="0">
                        <a:solidFill>
                          <a:srgbClr val="0066FF"/>
                        </a:solidFill>
                      </a:rPr>
                      <m:t>Section</m:t>
                    </m:r>
                    <m:r>
                      <m:rPr>
                        <m:nor/>
                      </m:rPr>
                      <a:rPr lang="en-US" sz="2000" dirty="0" smtClean="0">
                        <a:solidFill>
                          <a:srgbClr val="0066FF"/>
                        </a:solidFill>
                      </a:rPr>
                      <m:t>6.</m:t>
                    </m:r>
                    <m:r>
                      <m:rPr>
                        <m:nor/>
                      </m:rPr>
                      <a:rPr lang="en-US" sz="2000" b="0" i="0" dirty="0" smtClean="0">
                        <a:solidFill>
                          <a:srgbClr val="0066FF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US" sz="2000" dirty="0" smtClean="0">
                        <a:solidFill>
                          <a:srgbClr val="0066FF"/>
                        </a:solidFill>
                      </a:rPr>
                      <m:t>).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r>
                  <a:rPr lang="en-US" sz="2000" dirty="0"/>
                  <a:t>The controller overhead is negligible (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𝑢𝑠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en-US" sz="2000" b="0" dirty="0" smtClean="0">
                        <a:solidFill>
                          <a:srgbClr val="0066FF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sz="2000" b="0" i="0" dirty="0" smtClean="0">
                        <a:solidFill>
                          <a:srgbClr val="0066FF"/>
                        </a:solidFill>
                      </a:rPr>
                      <m:t>Section</m:t>
                    </m:r>
                    <m:r>
                      <m:rPr>
                        <m:nor/>
                      </m:rPr>
                      <a:rPr lang="en-US" sz="2000" dirty="0">
                        <a:solidFill>
                          <a:srgbClr val="0066FF"/>
                        </a:solidFill>
                      </a:rPr>
                      <m:t>6.4).</m:t>
                    </m:r>
                  </m:oMath>
                </a14:m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  <a:p>
                <a:pPr marL="0" lvl="1" indent="0">
                  <a:buNone/>
                </a:pPr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16" name="Content Placeholder 3">
                <a:extLst>
                  <a:ext uri="{FF2B5EF4-FFF2-40B4-BE49-F238E27FC236}">
                    <a16:creationId xmlns:a16="http://schemas.microsoft.com/office/drawing/2014/main" id="{0A601390-3D4F-64C1-3CA6-B3A1B95D9B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19113" y="1371600"/>
                <a:ext cx="8229600" cy="4722813"/>
              </a:xfrm>
              <a:blipFill>
                <a:blip r:embed="rId3"/>
                <a:stretch>
                  <a:fillRect l="-616" t="-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8896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556A8-8A44-2E7C-1154-A866682D6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1DEF0-49F9-8131-3408-C8B7AB430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C1606-82A7-A0D0-7DEC-2FC06CACC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Nvidia: RTX 3090 GPU and CUDA Toolkit 12.0.</a:t>
            </a:r>
          </a:p>
          <a:p>
            <a:endParaRPr lang="en-US" sz="2000" dirty="0"/>
          </a:p>
          <a:p>
            <a:r>
              <a:rPr lang="en-US" sz="2000" dirty="0"/>
              <a:t>Dynamic SM Scaling: Controller outputs are converted to TPC allocations via </a:t>
            </a:r>
            <a:r>
              <a:rPr lang="en-US" sz="2000" dirty="0" err="1">
                <a:solidFill>
                  <a:srgbClr val="0066FF"/>
                </a:solidFill>
              </a:rPr>
              <a:t>libsmctrl</a:t>
            </a:r>
            <a:r>
              <a:rPr lang="en-US" sz="2000" dirty="0">
                <a:solidFill>
                  <a:srgbClr val="0066FF"/>
                </a:solidFill>
              </a:rPr>
              <a:t> [RTSS’23] </a:t>
            </a:r>
            <a:r>
              <a:rPr lang="en-US" sz="2000" dirty="0"/>
              <a:t>using TPC masking.</a:t>
            </a:r>
          </a:p>
          <a:p>
            <a:endParaRPr lang="en-US" sz="2000" dirty="0"/>
          </a:p>
          <a:p>
            <a:r>
              <a:rPr lang="en-US" sz="2000" dirty="0"/>
              <a:t>Delta-sigma modulation approximates fractional SM allocations using nearby integer SM values. (e.g., a target of 5 SMs can be realized by alternating between </a:t>
            </a:r>
            <a:r>
              <a:rPr lang="en-US" sz="2000" dirty="0">
                <a:solidFill>
                  <a:srgbClr val="0066FF"/>
                </a:solidFill>
              </a:rPr>
              <a:t>4</a:t>
            </a:r>
            <a:r>
              <a:rPr lang="en-US" sz="2000" dirty="0"/>
              <a:t> and </a:t>
            </a:r>
            <a:r>
              <a:rPr lang="en-US" sz="2000" dirty="0">
                <a:solidFill>
                  <a:srgbClr val="0066FF"/>
                </a:solidFill>
              </a:rPr>
              <a:t>6</a:t>
            </a:r>
            <a:r>
              <a:rPr lang="en-US" sz="2000" dirty="0"/>
              <a:t> SM allocations).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Workloads</a:t>
            </a:r>
          </a:p>
          <a:p>
            <a:pPr lvl="1"/>
            <a:r>
              <a:rPr lang="en-US" sz="1800" dirty="0" err="1"/>
              <a:t>Rodinia</a:t>
            </a:r>
            <a:r>
              <a:rPr lang="en-US" sz="1800" dirty="0"/>
              <a:t> Benchmark: (projection, histogram, stencil).</a:t>
            </a:r>
          </a:p>
          <a:p>
            <a:pPr lvl="1"/>
            <a:r>
              <a:rPr lang="en-US" sz="1800" dirty="0"/>
              <a:t>Nvidia Sample: (</a:t>
            </a:r>
            <a:r>
              <a:rPr lang="en-US" sz="1800" dirty="0" err="1"/>
              <a:t>stereodisparity</a:t>
            </a:r>
            <a:r>
              <a:rPr lang="en-US" sz="1800" dirty="0"/>
              <a:t>, matrix multiplication).</a:t>
            </a:r>
            <a:br>
              <a:rPr lang="en-US" sz="1800" dirty="0">
                <a:sym typeface="Wingdings" pitchFamily="2" charset="2"/>
              </a:rPr>
            </a:br>
            <a:endParaRPr lang="en-US" sz="1800" dirty="0">
              <a:sym typeface="Wingdings" pitchFamily="2" charset="2"/>
            </a:endParaRPr>
          </a:p>
          <a:p>
            <a:r>
              <a:rPr lang="en-US" sz="2000" dirty="0"/>
              <a:t>Metrics: Relative Response Time (RRT) and Deadline Miss Ratio.</a:t>
            </a:r>
          </a:p>
          <a:p>
            <a:endParaRPr lang="en-US" sz="22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58343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C1855-8BB8-7ED4-B3ED-9387D8ABC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2BD9-76A2-D143-5445-AA5BFC31B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938" y="554038"/>
            <a:ext cx="7727950" cy="687387"/>
          </a:xfrm>
        </p:spPr>
        <p:txBody>
          <a:bodyPr wrap="square" anchor="t">
            <a:normAutofit fontScale="90000"/>
          </a:bodyPr>
          <a:lstStyle/>
          <a:p>
            <a:r>
              <a:rPr lang="en-US" dirty="0"/>
              <a:t>Runtime Workload Variations - STGM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E6C0D85-2DCE-EBC1-8FC3-8176266BC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113" y="1371601"/>
            <a:ext cx="8229600" cy="4648199"/>
          </a:xfrm>
        </p:spPr>
        <p:txBody>
          <a:bodyPr/>
          <a:lstStyle/>
          <a:p>
            <a:r>
              <a:rPr lang="en-US" sz="2200" dirty="0"/>
              <a:t>STGM </a:t>
            </a:r>
            <a:r>
              <a:rPr lang="en-US" sz="2200" dirty="0">
                <a:solidFill>
                  <a:srgbClr val="0066FF"/>
                </a:solidFill>
              </a:rPr>
              <a:t>[RTCSA’19]</a:t>
            </a:r>
          </a:p>
          <a:p>
            <a:pPr lvl="1"/>
            <a:r>
              <a:rPr lang="en-US" sz="1800" dirty="0"/>
              <a:t>Open-loop scheduler with offline SM allocation.</a:t>
            </a:r>
          </a:p>
          <a:p>
            <a:pPr lvl="1"/>
            <a:r>
              <a:rPr lang="en-US" sz="1800" dirty="0"/>
              <a:t>SM allocation based on response-time analysis.</a:t>
            </a:r>
          </a:p>
          <a:p>
            <a:pPr lvl="2"/>
            <a:r>
              <a:rPr lang="en-US" sz="1400" dirty="0"/>
              <a:t>18 SMs </a:t>
            </a:r>
            <a:r>
              <a:rPr lang="en-US" sz="1400" dirty="0">
                <a:sym typeface="Wingdings" pitchFamily="2" charset="2"/>
              </a:rPr>
              <a:t>mm </a:t>
            </a:r>
          </a:p>
          <a:p>
            <a:pPr lvl="2"/>
            <a:r>
              <a:rPr lang="en-US" sz="1400" dirty="0">
                <a:sym typeface="Wingdings" pitchFamily="2" charset="2"/>
              </a:rPr>
              <a:t>13 SMs </a:t>
            </a:r>
            <a:r>
              <a:rPr lang="en-US" sz="1400" dirty="0" err="1">
                <a:sym typeface="Wingdings" pitchFamily="2" charset="2"/>
              </a:rPr>
              <a:t>stereodisparity</a:t>
            </a:r>
            <a:r>
              <a:rPr lang="en-US" sz="1400" dirty="0">
                <a:sym typeface="Wingdings" pitchFamily="2" charset="2"/>
              </a:rPr>
              <a:t>.</a:t>
            </a:r>
            <a:endParaRPr lang="en-US" sz="2200" dirty="0"/>
          </a:p>
          <a:p>
            <a:r>
              <a:rPr lang="en-US" sz="2200" dirty="0"/>
              <a:t>Increase the input size of mm at control period 80.</a:t>
            </a:r>
          </a:p>
          <a:p>
            <a:endParaRPr lang="en-US" sz="2200" dirty="0"/>
          </a:p>
          <a:p>
            <a:r>
              <a:rPr lang="en-US" sz="2200" dirty="0"/>
              <a:t>Deadline misses occur when the workload increases.</a:t>
            </a:r>
          </a:p>
          <a:p>
            <a:endParaRPr lang="en-US" sz="2200" dirty="0"/>
          </a:p>
          <a:p>
            <a:r>
              <a:rPr lang="en-US" sz="2200" dirty="0"/>
              <a:t>Fails under dynamic workload changes due to lack of runtime adaptation.</a:t>
            </a:r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6" name="Picture 5" descr="A graph with numbers and a line&#10;&#10;Description automatically generated">
            <a:extLst>
              <a:ext uri="{FF2B5EF4-FFF2-40B4-BE49-F238E27FC236}">
                <a16:creationId xmlns:a16="http://schemas.microsoft.com/office/drawing/2014/main" id="{EA4B306B-CB4C-B000-CABC-31BC8D71B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66262"/>
            <a:ext cx="7772400" cy="2164835"/>
          </a:xfrm>
          <a:prstGeom prst="rect">
            <a:avLst/>
          </a:prstGeom>
        </p:spPr>
      </p:pic>
      <p:sp>
        <p:nvSpPr>
          <p:cNvPr id="7" name="Up Arrow 6">
            <a:extLst>
              <a:ext uri="{FF2B5EF4-FFF2-40B4-BE49-F238E27FC236}">
                <a16:creationId xmlns:a16="http://schemas.microsoft.com/office/drawing/2014/main" id="{6B68DB2C-17AD-2151-192F-821A17A0295C}"/>
              </a:ext>
            </a:extLst>
          </p:cNvPr>
          <p:cNvSpPr/>
          <p:nvPr/>
        </p:nvSpPr>
        <p:spPr bwMode="auto">
          <a:xfrm rot="19518734">
            <a:off x="4937066" y="1990637"/>
            <a:ext cx="405428" cy="1191986"/>
          </a:xfrm>
          <a:prstGeom prst="upArrow">
            <a:avLst/>
          </a:prstGeom>
          <a:solidFill>
            <a:srgbClr val="0066FF"/>
          </a:solidFill>
          <a:ln w="6350" cap="flat" cmpd="sng" algn="ctr">
            <a:solidFill>
              <a:schemeClr val="tx1"/>
            </a:solidFill>
            <a:prstDash val="solid"/>
            <a:round/>
            <a:headEnd type="triangle" w="sm" len="lg"/>
            <a:tailEnd type="triangle" w="sm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76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40506-84F8-67FF-6BAF-70093757F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3">
                <a:extLst>
                  <a:ext uri="{FF2B5EF4-FFF2-40B4-BE49-F238E27FC236}">
                    <a16:creationId xmlns:a16="http://schemas.microsoft.com/office/drawing/2014/main" id="{351C166E-4EC7-3E74-C679-18701C4A5249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241425"/>
                <a:ext cx="8229600" cy="1904999"/>
              </a:xfrm>
            </p:spPr>
            <p:txBody>
              <a:bodyPr/>
              <a:lstStyle/>
              <a:p>
                <a:r>
                  <a:rPr lang="en-US" sz="2200" dirty="0" err="1">
                    <a:solidFill>
                      <a:srgbClr val="0066FF"/>
                    </a:solidFill>
                  </a:rPr>
                  <a:t>Adhoc</a:t>
                </a:r>
                <a:r>
                  <a:rPr lang="en-US" sz="2200" dirty="0">
                    <a:solidFill>
                      <a:srgbClr val="0066FF"/>
                    </a:solidFill>
                  </a:rPr>
                  <a:t> : </a:t>
                </a:r>
                <a:r>
                  <a:rPr lang="en-US" sz="2200" dirty="0"/>
                  <a:t>Heuristic-based adaptation </a:t>
                </a:r>
              </a:p>
              <a:p>
                <a:pPr lvl="1"/>
                <a:r>
                  <a:rPr lang="en-US" sz="1800" dirty="0">
                    <a:solidFill>
                      <a:srgbClr val="0066FF"/>
                    </a:solidFill>
                  </a:rPr>
                  <a:t>If RRT &gt; Set Point </a:t>
                </a:r>
                <a:r>
                  <a:rPr lang="en-US" sz="1800" dirty="0"/>
                  <a:t>→ Increase the number of TPCs by fixed step size.</a:t>
                </a:r>
              </a:p>
              <a:p>
                <a:pPr lvl="1"/>
                <a:r>
                  <a:rPr lang="en-US" sz="1800" dirty="0">
                    <a:solidFill>
                      <a:srgbClr val="0066FF"/>
                    </a:solidFill>
                  </a:rPr>
                  <a:t>If</a:t>
                </a:r>
                <a:r>
                  <a:rPr lang="en-US" sz="1800" dirty="0"/>
                  <a:t> </a:t>
                </a:r>
                <a:r>
                  <a:rPr lang="en-US" sz="1800" dirty="0">
                    <a:solidFill>
                      <a:srgbClr val="0066FF"/>
                    </a:solidFill>
                  </a:rPr>
                  <a:t>RRT &lt; Set Point </a:t>
                </a:r>
                <a:r>
                  <a:rPr lang="en-US" sz="1800" dirty="0"/>
                  <a:t>→ Decrease the number of TPCs by the same step size.</a:t>
                </a:r>
              </a:p>
              <a:p>
                <a:endParaRPr lang="en-US" sz="2600" dirty="0"/>
              </a:p>
              <a:p>
                <a:r>
                  <a:rPr lang="en-US" sz="2200" dirty="0"/>
                  <a:t>Step size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US" sz="2200" dirty="0"/>
                  <a:t>).</a:t>
                </a:r>
              </a:p>
              <a:p>
                <a:endParaRPr lang="en-US" sz="2200" dirty="0"/>
              </a:p>
              <a:p>
                <a:r>
                  <a:rPr lang="en-US" sz="2200" dirty="0"/>
                  <a:t>Increase the input size of mm at control period 80.</a:t>
                </a:r>
              </a:p>
              <a:p>
                <a:pPr marL="0" indent="0">
                  <a:buNone/>
                </a:pPr>
                <a:endParaRPr lang="en-US" sz="2200" dirty="0"/>
              </a:p>
              <a:p>
                <a:r>
                  <a:rPr lang="en-US" sz="2200" dirty="0"/>
                  <a:t>Independent controllers may assign overlapping TPC partitions, causing resource contention and unpredictable interference.</a:t>
                </a:r>
              </a:p>
              <a:p>
                <a:endParaRPr lang="en-US" sz="2200" dirty="0"/>
              </a:p>
              <a:p>
                <a:endParaRPr lang="en-US" sz="2200" dirty="0"/>
              </a:p>
              <a:p>
                <a:pPr marL="0" indent="0">
                  <a:buNone/>
                </a:pPr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pPr marL="0" indent="0">
                  <a:buNone/>
                </a:pPr>
                <a:endParaRPr lang="en-US" sz="2200" dirty="0"/>
              </a:p>
              <a:p>
                <a:pPr marL="0" indent="0">
                  <a:buNone/>
                </a:pPr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</p:txBody>
          </p:sp>
        </mc:Choice>
        <mc:Fallback xmlns="">
          <p:sp>
            <p:nvSpPr>
              <p:cNvPr id="16" name="Content Placeholder 3">
                <a:extLst>
                  <a:ext uri="{FF2B5EF4-FFF2-40B4-BE49-F238E27FC236}">
                    <a16:creationId xmlns:a16="http://schemas.microsoft.com/office/drawing/2014/main" id="{351C166E-4EC7-3E74-C679-18701C4A5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241425"/>
                <a:ext cx="8229600" cy="1904999"/>
              </a:xfrm>
              <a:blipFill>
                <a:blip r:embed="rId3"/>
                <a:stretch>
                  <a:fillRect l="-926" t="-1987" b="-14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79DA6129-3383-651A-D86C-2EC4028BA0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00" y="1241425"/>
            <a:ext cx="7924800" cy="22524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5B0657-5B14-1496-6A88-867F66B0E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938" y="554038"/>
            <a:ext cx="7727950" cy="687387"/>
          </a:xfrm>
        </p:spPr>
        <p:txBody>
          <a:bodyPr wrap="square" anchor="t">
            <a:normAutofit fontScale="90000"/>
          </a:bodyPr>
          <a:lstStyle/>
          <a:p>
            <a:r>
              <a:rPr lang="en-US" dirty="0"/>
              <a:t>Runtime Workload Variations - </a:t>
            </a:r>
            <a:r>
              <a:rPr lang="en-US" dirty="0" err="1"/>
              <a:t>Adhoc</a:t>
            </a:r>
            <a:endParaRPr lang="en-US" dirty="0"/>
          </a:p>
        </p:txBody>
      </p:sp>
      <p:sp>
        <p:nvSpPr>
          <p:cNvPr id="4" name="Up Arrow 3">
            <a:extLst>
              <a:ext uri="{FF2B5EF4-FFF2-40B4-BE49-F238E27FC236}">
                <a16:creationId xmlns:a16="http://schemas.microsoft.com/office/drawing/2014/main" id="{177F412A-BECF-9163-8C90-B952F1B2F051}"/>
              </a:ext>
            </a:extLst>
          </p:cNvPr>
          <p:cNvSpPr/>
          <p:nvPr/>
        </p:nvSpPr>
        <p:spPr bwMode="auto">
          <a:xfrm rot="19518734">
            <a:off x="7739052" y="2145692"/>
            <a:ext cx="405428" cy="1191986"/>
          </a:xfrm>
          <a:prstGeom prst="upArrow">
            <a:avLst/>
          </a:prstGeom>
          <a:solidFill>
            <a:srgbClr val="0066FF"/>
          </a:solidFill>
          <a:ln w="6350" cap="flat" cmpd="sng" algn="ctr">
            <a:solidFill>
              <a:schemeClr val="tx1"/>
            </a:solidFill>
            <a:prstDash val="solid"/>
            <a:round/>
            <a:headEnd type="triangle" w="sm" len="lg"/>
            <a:tailEnd type="triangle" w="sm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43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FF3AF-B04C-C76E-EBA6-E2FEFBD5F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938" y="554038"/>
            <a:ext cx="7993062" cy="687387"/>
          </a:xfrm>
        </p:spPr>
        <p:txBody>
          <a:bodyPr/>
          <a:lstStyle/>
          <a:p>
            <a:r>
              <a:rPr lang="en-US" sz="3200" dirty="0"/>
              <a:t>Runtime Workload Variations - </a:t>
            </a:r>
            <a:r>
              <a:rPr lang="en-US" sz="3200" dirty="0" err="1"/>
              <a:t>DySM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4B660-2BC6-5D27-BB1A-1F43D1DCA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95400"/>
            <a:ext cx="7727950" cy="4722813"/>
          </a:xfrm>
        </p:spPr>
        <p:txBody>
          <a:bodyPr/>
          <a:lstStyle/>
          <a:p>
            <a:r>
              <a:rPr lang="en-US" sz="2200" dirty="0" err="1">
                <a:solidFill>
                  <a:srgbClr val="0066FF"/>
                </a:solidFill>
              </a:rPr>
              <a:t>DySM</a:t>
            </a:r>
            <a:r>
              <a:rPr lang="en-US" sz="2200" dirty="0"/>
              <a:t>: Closed-loop scheduling solution with coordinated SM allocation.</a:t>
            </a:r>
          </a:p>
          <a:p>
            <a:endParaRPr lang="en-US" sz="2200" dirty="0">
              <a:solidFill>
                <a:srgbClr val="0066FF"/>
              </a:solidFill>
            </a:endParaRPr>
          </a:p>
          <a:p>
            <a:endParaRPr lang="en-US" sz="2200" dirty="0">
              <a:solidFill>
                <a:srgbClr val="0066FF"/>
              </a:solidFill>
            </a:endParaRPr>
          </a:p>
          <a:p>
            <a:endParaRPr lang="en-US" sz="2200" dirty="0">
              <a:solidFill>
                <a:srgbClr val="0066FF"/>
              </a:solidFill>
            </a:endParaRPr>
          </a:p>
          <a:p>
            <a:endParaRPr lang="en-US" sz="2200" dirty="0">
              <a:solidFill>
                <a:srgbClr val="0066FF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rgbClr val="0066FF"/>
              </a:solidFill>
            </a:endParaRPr>
          </a:p>
          <a:p>
            <a:r>
              <a:rPr lang="en-US" sz="2200" dirty="0"/>
              <a:t>Maintains </a:t>
            </a:r>
            <a:r>
              <a:rPr lang="en-US" sz="2200" dirty="0">
                <a:solidFill>
                  <a:srgbClr val="0066FF"/>
                </a:solidFill>
              </a:rPr>
              <a:t>RRT</a:t>
            </a:r>
            <a:r>
              <a:rPr lang="en-US" sz="2200" dirty="0"/>
              <a:t> close to the desired set point under workload changes.</a:t>
            </a:r>
            <a:br>
              <a:rPr lang="en-US" sz="2200" dirty="0"/>
            </a:br>
            <a:endParaRPr lang="en-US" sz="2200" dirty="0"/>
          </a:p>
          <a:p>
            <a:r>
              <a:rPr lang="en-US" sz="2400" dirty="0"/>
              <a:t>After stabilization, the deadline-miss ratio remains </a:t>
            </a:r>
            <a:r>
              <a:rPr lang="en-US" sz="2400" dirty="0">
                <a:solidFill>
                  <a:srgbClr val="0066FF"/>
                </a:solidFill>
              </a:rPr>
              <a:t>under 1%.</a:t>
            </a:r>
          </a:p>
          <a:p>
            <a:endParaRPr lang="en-US" sz="2200" dirty="0"/>
          </a:p>
          <a:p>
            <a:endParaRPr lang="en-US" dirty="0"/>
          </a:p>
          <a:p>
            <a:endParaRPr lang="en-US" dirty="0">
              <a:solidFill>
                <a:srgbClr val="0066FF"/>
              </a:solidFill>
            </a:endParaRPr>
          </a:p>
        </p:txBody>
      </p:sp>
      <p:pic>
        <p:nvPicPr>
          <p:cNvPr id="6" name="Picture 5" descr="A graph with numbers and lines&#10;&#10;Description automatically generated">
            <a:extLst>
              <a:ext uri="{FF2B5EF4-FFF2-40B4-BE49-F238E27FC236}">
                <a16:creationId xmlns:a16="http://schemas.microsoft.com/office/drawing/2014/main" id="{66A90752-AEEB-2DB1-2CC3-F76446EFD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981200"/>
            <a:ext cx="7772400" cy="2034659"/>
          </a:xfrm>
          <a:prstGeom prst="rect">
            <a:avLst/>
          </a:prstGeom>
        </p:spPr>
      </p:pic>
      <p:sp>
        <p:nvSpPr>
          <p:cNvPr id="7" name="Up Arrow 6">
            <a:extLst>
              <a:ext uri="{FF2B5EF4-FFF2-40B4-BE49-F238E27FC236}">
                <a16:creationId xmlns:a16="http://schemas.microsoft.com/office/drawing/2014/main" id="{766AB5E0-BB95-E795-D71E-7A70F030BBC0}"/>
              </a:ext>
            </a:extLst>
          </p:cNvPr>
          <p:cNvSpPr/>
          <p:nvPr/>
        </p:nvSpPr>
        <p:spPr bwMode="auto">
          <a:xfrm rot="13060962">
            <a:off x="5275039" y="2483175"/>
            <a:ext cx="405428" cy="1191986"/>
          </a:xfrm>
          <a:prstGeom prst="upArrow">
            <a:avLst/>
          </a:prstGeom>
          <a:solidFill>
            <a:srgbClr val="0066FF"/>
          </a:solidFill>
          <a:ln w="6350" cap="flat" cmpd="sng" algn="ctr">
            <a:solidFill>
              <a:schemeClr val="tx1"/>
            </a:solidFill>
            <a:prstDash val="solid"/>
            <a:round/>
            <a:headEnd type="triangle" w="sm" len="lg"/>
            <a:tailEnd type="triangle" w="sm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16AB18-232E-D61C-7519-B6B1B84EBB01}"/>
              </a:ext>
            </a:extLst>
          </p:cNvPr>
          <p:cNvSpPr txBox="1">
            <a:spLocks/>
          </p:cNvSpPr>
          <p:nvPr/>
        </p:nvSpPr>
        <p:spPr bwMode="auto">
          <a:xfrm>
            <a:off x="838200" y="1241425"/>
            <a:ext cx="8102692" cy="2415381"/>
          </a:xfrm>
          <a:prstGeom prst="rect">
            <a:avLst/>
          </a:prstGeom>
          <a:solidFill>
            <a:srgbClr val="CCFFCC"/>
          </a:solidFill>
          <a:ln cap="rnd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866449665">
                  <a:custGeom>
                    <a:avLst/>
                    <a:gdLst>
                      <a:gd name="connsiteX0" fmla="*/ 0 w 7937438"/>
                      <a:gd name="connsiteY0" fmla="*/ 0 h 2035174"/>
                      <a:gd name="connsiteX1" fmla="*/ 487585 w 7937438"/>
                      <a:gd name="connsiteY1" fmla="*/ 0 h 2035174"/>
                      <a:gd name="connsiteX2" fmla="*/ 1213294 w 7937438"/>
                      <a:gd name="connsiteY2" fmla="*/ 0 h 2035174"/>
                      <a:gd name="connsiteX3" fmla="*/ 1939003 w 7937438"/>
                      <a:gd name="connsiteY3" fmla="*/ 0 h 2035174"/>
                      <a:gd name="connsiteX4" fmla="*/ 2505963 w 7937438"/>
                      <a:gd name="connsiteY4" fmla="*/ 0 h 2035174"/>
                      <a:gd name="connsiteX5" fmla="*/ 2914174 w 7937438"/>
                      <a:gd name="connsiteY5" fmla="*/ 0 h 2035174"/>
                      <a:gd name="connsiteX6" fmla="*/ 3401759 w 7937438"/>
                      <a:gd name="connsiteY6" fmla="*/ 0 h 2035174"/>
                      <a:gd name="connsiteX7" fmla="*/ 3730596 w 7937438"/>
                      <a:gd name="connsiteY7" fmla="*/ 0 h 2035174"/>
                      <a:gd name="connsiteX8" fmla="*/ 4059433 w 7937438"/>
                      <a:gd name="connsiteY8" fmla="*/ 0 h 2035174"/>
                      <a:gd name="connsiteX9" fmla="*/ 4785141 w 7937438"/>
                      <a:gd name="connsiteY9" fmla="*/ 0 h 2035174"/>
                      <a:gd name="connsiteX10" fmla="*/ 5193352 w 7937438"/>
                      <a:gd name="connsiteY10" fmla="*/ 0 h 2035174"/>
                      <a:gd name="connsiteX11" fmla="*/ 5522189 w 7937438"/>
                      <a:gd name="connsiteY11" fmla="*/ 0 h 2035174"/>
                      <a:gd name="connsiteX12" fmla="*/ 6009774 w 7937438"/>
                      <a:gd name="connsiteY12" fmla="*/ 0 h 2035174"/>
                      <a:gd name="connsiteX13" fmla="*/ 6735483 w 7937438"/>
                      <a:gd name="connsiteY13" fmla="*/ 0 h 2035174"/>
                      <a:gd name="connsiteX14" fmla="*/ 7381817 w 7937438"/>
                      <a:gd name="connsiteY14" fmla="*/ 0 h 2035174"/>
                      <a:gd name="connsiteX15" fmla="*/ 7937438 w 7937438"/>
                      <a:gd name="connsiteY15" fmla="*/ 0 h 2035174"/>
                      <a:gd name="connsiteX16" fmla="*/ 7937438 w 7937438"/>
                      <a:gd name="connsiteY16" fmla="*/ 468090 h 2035174"/>
                      <a:gd name="connsiteX17" fmla="*/ 7937438 w 7937438"/>
                      <a:gd name="connsiteY17" fmla="*/ 956532 h 2035174"/>
                      <a:gd name="connsiteX18" fmla="*/ 7937438 w 7937438"/>
                      <a:gd name="connsiteY18" fmla="*/ 1485677 h 2035174"/>
                      <a:gd name="connsiteX19" fmla="*/ 7937438 w 7937438"/>
                      <a:gd name="connsiteY19" fmla="*/ 2035174 h 2035174"/>
                      <a:gd name="connsiteX20" fmla="*/ 7608601 w 7937438"/>
                      <a:gd name="connsiteY20" fmla="*/ 2035174 h 2035174"/>
                      <a:gd name="connsiteX21" fmla="*/ 7279765 w 7937438"/>
                      <a:gd name="connsiteY21" fmla="*/ 2035174 h 2035174"/>
                      <a:gd name="connsiteX22" fmla="*/ 6792179 w 7937438"/>
                      <a:gd name="connsiteY22" fmla="*/ 2035174 h 2035174"/>
                      <a:gd name="connsiteX23" fmla="*/ 6066470 w 7937438"/>
                      <a:gd name="connsiteY23" fmla="*/ 2035174 h 2035174"/>
                      <a:gd name="connsiteX24" fmla="*/ 5737634 w 7937438"/>
                      <a:gd name="connsiteY24" fmla="*/ 2035174 h 2035174"/>
                      <a:gd name="connsiteX25" fmla="*/ 5329423 w 7937438"/>
                      <a:gd name="connsiteY25" fmla="*/ 2035174 h 2035174"/>
                      <a:gd name="connsiteX26" fmla="*/ 4603714 w 7937438"/>
                      <a:gd name="connsiteY26" fmla="*/ 2035174 h 2035174"/>
                      <a:gd name="connsiteX27" fmla="*/ 3878005 w 7937438"/>
                      <a:gd name="connsiteY27" fmla="*/ 2035174 h 2035174"/>
                      <a:gd name="connsiteX28" fmla="*/ 3549169 w 7937438"/>
                      <a:gd name="connsiteY28" fmla="*/ 2035174 h 2035174"/>
                      <a:gd name="connsiteX29" fmla="*/ 3140958 w 7937438"/>
                      <a:gd name="connsiteY29" fmla="*/ 2035174 h 2035174"/>
                      <a:gd name="connsiteX30" fmla="*/ 2812121 w 7937438"/>
                      <a:gd name="connsiteY30" fmla="*/ 2035174 h 2035174"/>
                      <a:gd name="connsiteX31" fmla="*/ 2086412 w 7937438"/>
                      <a:gd name="connsiteY31" fmla="*/ 2035174 h 2035174"/>
                      <a:gd name="connsiteX32" fmla="*/ 1757576 w 7937438"/>
                      <a:gd name="connsiteY32" fmla="*/ 2035174 h 2035174"/>
                      <a:gd name="connsiteX33" fmla="*/ 1269990 w 7937438"/>
                      <a:gd name="connsiteY33" fmla="*/ 2035174 h 2035174"/>
                      <a:gd name="connsiteX34" fmla="*/ 782405 w 7937438"/>
                      <a:gd name="connsiteY34" fmla="*/ 2035174 h 2035174"/>
                      <a:gd name="connsiteX35" fmla="*/ 0 w 7937438"/>
                      <a:gd name="connsiteY35" fmla="*/ 2035174 h 2035174"/>
                      <a:gd name="connsiteX36" fmla="*/ 0 w 7937438"/>
                      <a:gd name="connsiteY36" fmla="*/ 1587436 h 2035174"/>
                      <a:gd name="connsiteX37" fmla="*/ 0 w 7937438"/>
                      <a:gd name="connsiteY37" fmla="*/ 1037939 h 2035174"/>
                      <a:gd name="connsiteX38" fmla="*/ 0 w 7937438"/>
                      <a:gd name="connsiteY38" fmla="*/ 549497 h 2035174"/>
                      <a:gd name="connsiteX39" fmla="*/ 0 w 7937438"/>
                      <a:gd name="connsiteY39" fmla="*/ 0 h 2035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7937438" h="2035174" fill="none" extrusionOk="0">
                        <a:moveTo>
                          <a:pt x="0" y="0"/>
                        </a:moveTo>
                        <a:cubicBezTo>
                          <a:pt x="101014" y="-13083"/>
                          <a:pt x="292051" y="50792"/>
                          <a:pt x="487585" y="0"/>
                        </a:cubicBezTo>
                        <a:cubicBezTo>
                          <a:pt x="683119" y="-50792"/>
                          <a:pt x="913591" y="1211"/>
                          <a:pt x="1213294" y="0"/>
                        </a:cubicBezTo>
                        <a:cubicBezTo>
                          <a:pt x="1512997" y="-1211"/>
                          <a:pt x="1725400" y="51287"/>
                          <a:pt x="1939003" y="0"/>
                        </a:cubicBezTo>
                        <a:cubicBezTo>
                          <a:pt x="2152606" y="-51287"/>
                          <a:pt x="2368691" y="35264"/>
                          <a:pt x="2505963" y="0"/>
                        </a:cubicBezTo>
                        <a:cubicBezTo>
                          <a:pt x="2643235" y="-35264"/>
                          <a:pt x="2716986" y="20317"/>
                          <a:pt x="2914174" y="0"/>
                        </a:cubicBezTo>
                        <a:cubicBezTo>
                          <a:pt x="3111362" y="-20317"/>
                          <a:pt x="3185111" y="47877"/>
                          <a:pt x="3401759" y="0"/>
                        </a:cubicBezTo>
                        <a:cubicBezTo>
                          <a:pt x="3618407" y="-47877"/>
                          <a:pt x="3614583" y="521"/>
                          <a:pt x="3730596" y="0"/>
                        </a:cubicBezTo>
                        <a:cubicBezTo>
                          <a:pt x="3846609" y="-521"/>
                          <a:pt x="3927715" y="10113"/>
                          <a:pt x="4059433" y="0"/>
                        </a:cubicBezTo>
                        <a:cubicBezTo>
                          <a:pt x="4191151" y="-10113"/>
                          <a:pt x="4518382" y="28111"/>
                          <a:pt x="4785141" y="0"/>
                        </a:cubicBezTo>
                        <a:cubicBezTo>
                          <a:pt x="5051900" y="-28111"/>
                          <a:pt x="5016253" y="35378"/>
                          <a:pt x="5193352" y="0"/>
                        </a:cubicBezTo>
                        <a:cubicBezTo>
                          <a:pt x="5370451" y="-35378"/>
                          <a:pt x="5416369" y="24812"/>
                          <a:pt x="5522189" y="0"/>
                        </a:cubicBezTo>
                        <a:cubicBezTo>
                          <a:pt x="5628009" y="-24812"/>
                          <a:pt x="5829451" y="6868"/>
                          <a:pt x="6009774" y="0"/>
                        </a:cubicBezTo>
                        <a:cubicBezTo>
                          <a:pt x="6190097" y="-6868"/>
                          <a:pt x="6388615" y="15829"/>
                          <a:pt x="6735483" y="0"/>
                        </a:cubicBezTo>
                        <a:cubicBezTo>
                          <a:pt x="7082351" y="-15829"/>
                          <a:pt x="7145845" y="71710"/>
                          <a:pt x="7381817" y="0"/>
                        </a:cubicBezTo>
                        <a:cubicBezTo>
                          <a:pt x="7617789" y="-71710"/>
                          <a:pt x="7799092" y="56424"/>
                          <a:pt x="7937438" y="0"/>
                        </a:cubicBezTo>
                        <a:cubicBezTo>
                          <a:pt x="7941473" y="222835"/>
                          <a:pt x="7904199" y="295389"/>
                          <a:pt x="7937438" y="468090"/>
                        </a:cubicBezTo>
                        <a:cubicBezTo>
                          <a:pt x="7970677" y="640791"/>
                          <a:pt x="7892220" y="820279"/>
                          <a:pt x="7937438" y="956532"/>
                        </a:cubicBezTo>
                        <a:cubicBezTo>
                          <a:pt x="7982656" y="1092785"/>
                          <a:pt x="7884690" y="1226719"/>
                          <a:pt x="7937438" y="1485677"/>
                        </a:cubicBezTo>
                        <a:cubicBezTo>
                          <a:pt x="7990186" y="1744635"/>
                          <a:pt x="7888225" y="1839070"/>
                          <a:pt x="7937438" y="2035174"/>
                        </a:cubicBezTo>
                        <a:cubicBezTo>
                          <a:pt x="7807495" y="2054154"/>
                          <a:pt x="7750787" y="2025769"/>
                          <a:pt x="7608601" y="2035174"/>
                        </a:cubicBezTo>
                        <a:cubicBezTo>
                          <a:pt x="7466415" y="2044579"/>
                          <a:pt x="7392874" y="1997628"/>
                          <a:pt x="7279765" y="2035174"/>
                        </a:cubicBezTo>
                        <a:cubicBezTo>
                          <a:pt x="7166656" y="2072720"/>
                          <a:pt x="6907150" y="2004575"/>
                          <a:pt x="6792179" y="2035174"/>
                        </a:cubicBezTo>
                        <a:cubicBezTo>
                          <a:pt x="6677208" y="2065773"/>
                          <a:pt x="6253074" y="1969743"/>
                          <a:pt x="6066470" y="2035174"/>
                        </a:cubicBezTo>
                        <a:cubicBezTo>
                          <a:pt x="5879866" y="2100605"/>
                          <a:pt x="5831971" y="2008777"/>
                          <a:pt x="5737634" y="2035174"/>
                        </a:cubicBezTo>
                        <a:cubicBezTo>
                          <a:pt x="5643297" y="2061571"/>
                          <a:pt x="5446255" y="1992908"/>
                          <a:pt x="5329423" y="2035174"/>
                        </a:cubicBezTo>
                        <a:cubicBezTo>
                          <a:pt x="5212591" y="2077440"/>
                          <a:pt x="4911655" y="1997170"/>
                          <a:pt x="4603714" y="2035174"/>
                        </a:cubicBezTo>
                        <a:cubicBezTo>
                          <a:pt x="4295773" y="2073178"/>
                          <a:pt x="4121983" y="1987224"/>
                          <a:pt x="3878005" y="2035174"/>
                        </a:cubicBezTo>
                        <a:cubicBezTo>
                          <a:pt x="3634027" y="2083124"/>
                          <a:pt x="3665803" y="2034153"/>
                          <a:pt x="3549169" y="2035174"/>
                        </a:cubicBezTo>
                        <a:cubicBezTo>
                          <a:pt x="3432535" y="2036195"/>
                          <a:pt x="3239437" y="2019179"/>
                          <a:pt x="3140958" y="2035174"/>
                        </a:cubicBezTo>
                        <a:cubicBezTo>
                          <a:pt x="3042479" y="2051169"/>
                          <a:pt x="2928747" y="2024304"/>
                          <a:pt x="2812121" y="2035174"/>
                        </a:cubicBezTo>
                        <a:cubicBezTo>
                          <a:pt x="2695495" y="2046044"/>
                          <a:pt x="2419878" y="2007897"/>
                          <a:pt x="2086412" y="2035174"/>
                        </a:cubicBezTo>
                        <a:cubicBezTo>
                          <a:pt x="1752946" y="2062451"/>
                          <a:pt x="1909453" y="2028549"/>
                          <a:pt x="1757576" y="2035174"/>
                        </a:cubicBezTo>
                        <a:cubicBezTo>
                          <a:pt x="1605699" y="2041799"/>
                          <a:pt x="1413830" y="2013622"/>
                          <a:pt x="1269990" y="2035174"/>
                        </a:cubicBezTo>
                        <a:cubicBezTo>
                          <a:pt x="1126150" y="2056726"/>
                          <a:pt x="881785" y="1996416"/>
                          <a:pt x="782405" y="2035174"/>
                        </a:cubicBezTo>
                        <a:cubicBezTo>
                          <a:pt x="683026" y="2073932"/>
                          <a:pt x="381749" y="1941673"/>
                          <a:pt x="0" y="2035174"/>
                        </a:cubicBezTo>
                        <a:cubicBezTo>
                          <a:pt x="-24998" y="1910817"/>
                          <a:pt x="40516" y="1717801"/>
                          <a:pt x="0" y="1587436"/>
                        </a:cubicBezTo>
                        <a:cubicBezTo>
                          <a:pt x="-40516" y="1457071"/>
                          <a:pt x="9806" y="1198046"/>
                          <a:pt x="0" y="1037939"/>
                        </a:cubicBezTo>
                        <a:cubicBezTo>
                          <a:pt x="-9806" y="877832"/>
                          <a:pt x="33442" y="716422"/>
                          <a:pt x="0" y="549497"/>
                        </a:cubicBezTo>
                        <a:cubicBezTo>
                          <a:pt x="-33442" y="382572"/>
                          <a:pt x="42763" y="142553"/>
                          <a:pt x="0" y="0"/>
                        </a:cubicBezTo>
                        <a:close/>
                      </a:path>
                      <a:path w="7937438" h="2035174" stroke="0" extrusionOk="0">
                        <a:moveTo>
                          <a:pt x="0" y="0"/>
                        </a:moveTo>
                        <a:cubicBezTo>
                          <a:pt x="196086" y="-868"/>
                          <a:pt x="295782" y="4731"/>
                          <a:pt x="566960" y="0"/>
                        </a:cubicBezTo>
                        <a:cubicBezTo>
                          <a:pt x="838138" y="-4731"/>
                          <a:pt x="954828" y="21390"/>
                          <a:pt x="1213294" y="0"/>
                        </a:cubicBezTo>
                        <a:cubicBezTo>
                          <a:pt x="1471760" y="-21390"/>
                          <a:pt x="1398801" y="4191"/>
                          <a:pt x="1542131" y="0"/>
                        </a:cubicBezTo>
                        <a:cubicBezTo>
                          <a:pt x="1685461" y="-4191"/>
                          <a:pt x="1720013" y="24417"/>
                          <a:pt x="1870968" y="0"/>
                        </a:cubicBezTo>
                        <a:cubicBezTo>
                          <a:pt x="2021923" y="-24417"/>
                          <a:pt x="2374524" y="36223"/>
                          <a:pt x="2517302" y="0"/>
                        </a:cubicBezTo>
                        <a:cubicBezTo>
                          <a:pt x="2660080" y="-36223"/>
                          <a:pt x="2893664" y="2287"/>
                          <a:pt x="3084262" y="0"/>
                        </a:cubicBezTo>
                        <a:cubicBezTo>
                          <a:pt x="3274860" y="-2287"/>
                          <a:pt x="3484980" y="19640"/>
                          <a:pt x="3809970" y="0"/>
                        </a:cubicBezTo>
                        <a:cubicBezTo>
                          <a:pt x="4134960" y="-19640"/>
                          <a:pt x="3994197" y="22138"/>
                          <a:pt x="4138807" y="0"/>
                        </a:cubicBezTo>
                        <a:cubicBezTo>
                          <a:pt x="4283417" y="-22138"/>
                          <a:pt x="4400189" y="19400"/>
                          <a:pt x="4547018" y="0"/>
                        </a:cubicBezTo>
                        <a:cubicBezTo>
                          <a:pt x="4693847" y="-19400"/>
                          <a:pt x="5028830" y="50666"/>
                          <a:pt x="5272727" y="0"/>
                        </a:cubicBezTo>
                        <a:cubicBezTo>
                          <a:pt x="5516624" y="-50666"/>
                          <a:pt x="5842288" y="81665"/>
                          <a:pt x="5998435" y="0"/>
                        </a:cubicBezTo>
                        <a:cubicBezTo>
                          <a:pt x="6154582" y="-81665"/>
                          <a:pt x="6275905" y="21530"/>
                          <a:pt x="6406646" y="0"/>
                        </a:cubicBezTo>
                        <a:cubicBezTo>
                          <a:pt x="6537387" y="-21530"/>
                          <a:pt x="6883307" y="86488"/>
                          <a:pt x="7132355" y="0"/>
                        </a:cubicBezTo>
                        <a:cubicBezTo>
                          <a:pt x="7381403" y="-86488"/>
                          <a:pt x="7550334" y="32703"/>
                          <a:pt x="7937438" y="0"/>
                        </a:cubicBezTo>
                        <a:cubicBezTo>
                          <a:pt x="7989240" y="205572"/>
                          <a:pt x="7923672" y="417740"/>
                          <a:pt x="7937438" y="549497"/>
                        </a:cubicBezTo>
                        <a:cubicBezTo>
                          <a:pt x="7951204" y="681254"/>
                          <a:pt x="7899557" y="865016"/>
                          <a:pt x="7937438" y="1078642"/>
                        </a:cubicBezTo>
                        <a:cubicBezTo>
                          <a:pt x="7975319" y="1292269"/>
                          <a:pt x="7857167" y="1735013"/>
                          <a:pt x="7937438" y="2035174"/>
                        </a:cubicBezTo>
                        <a:cubicBezTo>
                          <a:pt x="7856339" y="2048408"/>
                          <a:pt x="7738068" y="2022752"/>
                          <a:pt x="7608601" y="2035174"/>
                        </a:cubicBezTo>
                        <a:cubicBezTo>
                          <a:pt x="7479134" y="2047596"/>
                          <a:pt x="7172827" y="1999880"/>
                          <a:pt x="6962267" y="2035174"/>
                        </a:cubicBezTo>
                        <a:cubicBezTo>
                          <a:pt x="6751707" y="2070468"/>
                          <a:pt x="6451898" y="1959698"/>
                          <a:pt x="6236558" y="2035174"/>
                        </a:cubicBezTo>
                        <a:cubicBezTo>
                          <a:pt x="6021218" y="2110650"/>
                          <a:pt x="5685174" y="2005028"/>
                          <a:pt x="5510850" y="2035174"/>
                        </a:cubicBezTo>
                        <a:cubicBezTo>
                          <a:pt x="5336526" y="2065320"/>
                          <a:pt x="4951946" y="2003726"/>
                          <a:pt x="4785141" y="2035174"/>
                        </a:cubicBezTo>
                        <a:cubicBezTo>
                          <a:pt x="4618336" y="2066622"/>
                          <a:pt x="4393752" y="1981010"/>
                          <a:pt x="4138807" y="2035174"/>
                        </a:cubicBezTo>
                        <a:cubicBezTo>
                          <a:pt x="3883862" y="2089338"/>
                          <a:pt x="3910150" y="2034634"/>
                          <a:pt x="3809970" y="2035174"/>
                        </a:cubicBezTo>
                        <a:cubicBezTo>
                          <a:pt x="3709790" y="2035714"/>
                          <a:pt x="3317631" y="2013160"/>
                          <a:pt x="3163636" y="2035174"/>
                        </a:cubicBezTo>
                        <a:cubicBezTo>
                          <a:pt x="3009641" y="2057188"/>
                          <a:pt x="2947653" y="2019265"/>
                          <a:pt x="2834799" y="2035174"/>
                        </a:cubicBezTo>
                        <a:cubicBezTo>
                          <a:pt x="2721945" y="2051083"/>
                          <a:pt x="2460357" y="1999843"/>
                          <a:pt x="2188465" y="2035174"/>
                        </a:cubicBezTo>
                        <a:cubicBezTo>
                          <a:pt x="1916573" y="2070505"/>
                          <a:pt x="1876646" y="1986642"/>
                          <a:pt x="1780254" y="2035174"/>
                        </a:cubicBezTo>
                        <a:cubicBezTo>
                          <a:pt x="1683862" y="2083706"/>
                          <a:pt x="1384652" y="1969621"/>
                          <a:pt x="1213294" y="2035174"/>
                        </a:cubicBezTo>
                        <a:cubicBezTo>
                          <a:pt x="1041936" y="2100727"/>
                          <a:pt x="965166" y="2022197"/>
                          <a:pt x="725709" y="2035174"/>
                        </a:cubicBezTo>
                        <a:cubicBezTo>
                          <a:pt x="486253" y="2048151"/>
                          <a:pt x="323136" y="2013166"/>
                          <a:pt x="0" y="2035174"/>
                        </a:cubicBezTo>
                        <a:cubicBezTo>
                          <a:pt x="-35420" y="1898954"/>
                          <a:pt x="57802" y="1662759"/>
                          <a:pt x="0" y="1526381"/>
                        </a:cubicBezTo>
                        <a:cubicBezTo>
                          <a:pt x="-57802" y="1390003"/>
                          <a:pt x="21428" y="1280026"/>
                          <a:pt x="0" y="1078642"/>
                        </a:cubicBezTo>
                        <a:cubicBezTo>
                          <a:pt x="-21428" y="877258"/>
                          <a:pt x="17170" y="641271"/>
                          <a:pt x="0" y="529145"/>
                        </a:cubicBezTo>
                        <a:cubicBezTo>
                          <a:pt x="-17170" y="417019"/>
                          <a:pt x="46230" y="15832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176" tIns="45588" rIns="91176" bIns="4558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841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0620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3922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17224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1796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6368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0940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5512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sz="2000" dirty="0"/>
              <a:t>More experimental results are in the paper</a:t>
            </a:r>
          </a:p>
          <a:p>
            <a:pPr lvl="2"/>
            <a:r>
              <a:rPr lang="en-US" sz="1800" dirty="0"/>
              <a:t>Overhead measurements. </a:t>
            </a:r>
          </a:p>
          <a:p>
            <a:pPr lvl="2"/>
            <a:r>
              <a:rPr lang="en-US" sz="1800" kern="0" dirty="0"/>
              <a:t>Control accuracy under different setpoints.</a:t>
            </a:r>
          </a:p>
        </p:txBody>
      </p:sp>
    </p:spTree>
    <p:extLst>
      <p:ext uri="{BB962C8B-B14F-4D97-AF65-F5344CB8AC3E}">
        <p14:creationId xmlns:p14="http://schemas.microsoft.com/office/powerpoint/2010/main" val="410157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AC590-0820-6002-9163-D7F7F39A9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F52B2-8137-4E93-EA8C-5CE2C0B17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BB60E-9F47-702A-C1DC-167D4C819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Existing GPU real-time scheduling solutions are primarily open-loop and rely on offline WCET estimation.</a:t>
            </a:r>
          </a:p>
          <a:p>
            <a:endParaRPr lang="en-US" sz="2000" dirty="0"/>
          </a:p>
          <a:p>
            <a:r>
              <a:rPr lang="en-US" sz="2000" dirty="0" err="1">
                <a:solidFill>
                  <a:srgbClr val="0066FF"/>
                </a:solidFill>
              </a:rPr>
              <a:t>DySM</a:t>
            </a:r>
            <a:r>
              <a:rPr lang="en-US" sz="2000" dirty="0"/>
              <a:t> is a feedback-control-based GPU scheduling framework for spatially shared real-time embedded systems.</a:t>
            </a:r>
          </a:p>
          <a:p>
            <a:endParaRPr lang="en-US" sz="2000" dirty="0"/>
          </a:p>
          <a:p>
            <a:r>
              <a:rPr lang="en-US" sz="2000" dirty="0"/>
              <a:t>Dynamically scales SM allocations based on measured task response times.</a:t>
            </a:r>
          </a:p>
          <a:p>
            <a:endParaRPr lang="en-US" sz="2000" dirty="0"/>
          </a:p>
          <a:p>
            <a:r>
              <a:rPr lang="en-US" sz="2000" dirty="0"/>
              <a:t>Coordinates GPU resources using a resource-aware MIMO controller.</a:t>
            </a:r>
          </a:p>
          <a:p>
            <a:endParaRPr lang="en-US" sz="2000" dirty="0"/>
          </a:p>
          <a:p>
            <a:r>
              <a:rPr lang="en-US" sz="2000" dirty="0"/>
              <a:t>Reduces deadline misses while adapting to runtime workload variations.</a:t>
            </a:r>
          </a:p>
        </p:txBody>
      </p:sp>
    </p:spTree>
    <p:extLst>
      <p:ext uri="{BB962C8B-B14F-4D97-AF65-F5344CB8AC3E}">
        <p14:creationId xmlns:p14="http://schemas.microsoft.com/office/powerpoint/2010/main" val="366769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28214-1BD8-A0AE-F5A6-B2036E499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402D7-6014-8404-BFD0-D3BB2F626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5DDE796-645E-31E6-A12A-10855D061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5688" y="5284259"/>
            <a:ext cx="6172200" cy="71808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This work is supported, in part, by the U.S. NSF under award CNS-</a:t>
            </a:r>
            <a:r>
              <a:rPr lang="en-US" sz="2000" dirty="0">
                <a:effectLst/>
                <a:latin typeface="Helvetica" pitchFamily="2" charset="0"/>
              </a:rPr>
              <a:t>2344505.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3" name="Picture 5" descr="NSF - National Science Foundation">
            <a:extLst>
              <a:ext uri="{FF2B5EF4-FFF2-40B4-BE49-F238E27FC236}">
                <a16:creationId xmlns:a16="http://schemas.microsoft.com/office/drawing/2014/main" id="{11A8CDBF-57A3-AD4E-CC8E-B418D12E6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33" y="5284259"/>
            <a:ext cx="1628774" cy="70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2586005E-B611-0530-48AF-88BE5B813AD0}"/>
              </a:ext>
            </a:extLst>
          </p:cNvPr>
          <p:cNvSpPr txBox="1">
            <a:spLocks/>
          </p:cNvSpPr>
          <p:nvPr/>
        </p:nvSpPr>
        <p:spPr bwMode="auto">
          <a:xfrm>
            <a:off x="685800" y="685800"/>
            <a:ext cx="8001000" cy="36992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15875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961C1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B0E4B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B0E4B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B0E4B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AB0E4B"/>
                </a:solidFill>
                <a:latin typeface="Arial" charset="0"/>
              </a:defRPr>
            </a:lvl5pPr>
            <a:lvl6pPr marL="45720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AB0E4B"/>
                </a:solidFill>
                <a:latin typeface="Arial" charset="0"/>
              </a:defRPr>
            </a:lvl6pPr>
            <a:lvl7pPr marL="91440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AB0E4B"/>
                </a:solidFill>
                <a:latin typeface="Arial" charset="0"/>
              </a:defRPr>
            </a:lvl7pPr>
            <a:lvl8pPr marL="137160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AB0E4B"/>
                </a:solidFill>
                <a:latin typeface="Arial" charset="0"/>
              </a:defRPr>
            </a:lvl8pPr>
            <a:lvl9pPr marL="182880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AB0E4B"/>
                </a:solidFill>
                <a:latin typeface="Arial" charset="0"/>
              </a:defRPr>
            </a:lvl9pPr>
          </a:lstStyle>
          <a:p>
            <a:pPr algn="ctr">
              <a:lnSpc>
                <a:spcPct val="300000"/>
              </a:lnSpc>
              <a:spcBef>
                <a:spcPts val="125"/>
              </a:spcBef>
              <a:buClrTx/>
              <a:buFontTx/>
              <a:buNone/>
            </a:pPr>
            <a:r>
              <a:rPr lang="en-US" sz="4400" kern="0" spc="-110"/>
              <a:t>Thanks </a:t>
            </a:r>
            <a:r>
              <a:rPr lang="en-US" sz="4400" kern="0" spc="-130"/>
              <a:t>for </a:t>
            </a:r>
            <a:r>
              <a:rPr lang="en-US" sz="4400" kern="0" spc="-165"/>
              <a:t>your</a:t>
            </a:r>
            <a:r>
              <a:rPr lang="en-US" sz="4400" kern="0" spc="210"/>
              <a:t> </a:t>
            </a:r>
            <a:r>
              <a:rPr lang="en-US" sz="4400" kern="0" spc="-95"/>
              <a:t>attention!</a:t>
            </a:r>
          </a:p>
          <a:p>
            <a:pPr algn="ctr">
              <a:lnSpc>
                <a:spcPct val="300000"/>
              </a:lnSpc>
              <a:buClrTx/>
              <a:buFontTx/>
              <a:buNone/>
            </a:pPr>
            <a:r>
              <a:rPr lang="en-US" sz="4400" kern="0" spc="55"/>
              <a:t>Q&amp;A</a:t>
            </a:r>
            <a:endParaRPr lang="en-US" sz="4400" kern="0" spc="55" dirty="0"/>
          </a:p>
        </p:txBody>
      </p:sp>
    </p:spTree>
    <p:extLst>
      <p:ext uri="{BB962C8B-B14F-4D97-AF65-F5344CB8AC3E}">
        <p14:creationId xmlns:p14="http://schemas.microsoft.com/office/powerpoint/2010/main" val="3187499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F7E3D-1C03-67F7-8BB3-EA479D109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Overhead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01C72-AECE-77B5-4DDE-BBEF4E0EA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Verify that runtime SM/TPC mask updates introduce negligible overhead.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Alternate the active SM allocation between </a:t>
            </a:r>
            <a:r>
              <a:rPr lang="en-US" sz="2000" dirty="0">
                <a:solidFill>
                  <a:srgbClr val="0066FF"/>
                </a:solidFill>
              </a:rPr>
              <a:t>60 SMs </a:t>
            </a:r>
            <a:r>
              <a:rPr lang="en-US" sz="2000" dirty="0"/>
              <a:t>and </a:t>
            </a:r>
            <a:r>
              <a:rPr lang="en-US" sz="2000" dirty="0">
                <a:solidFill>
                  <a:srgbClr val="0066FF"/>
                </a:solidFill>
              </a:rPr>
              <a:t>20 SMs </a:t>
            </a:r>
            <a:r>
              <a:rPr lang="en-US" sz="2000" dirty="0"/>
              <a:t>across successive kernel launches.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Measure:</a:t>
            </a:r>
          </a:p>
          <a:p>
            <a:pPr marL="742950" lvl="1" indent="-285750"/>
            <a:r>
              <a:rPr lang="en-US" sz="1800" dirty="0"/>
              <a:t>CPU-side mask update latency.</a:t>
            </a:r>
          </a:p>
          <a:p>
            <a:pPr marL="742950" lvl="1" indent="-285750"/>
            <a:r>
              <a:rPr lang="en-US" sz="1800" dirty="0"/>
              <a:t>Kernel latency after the mask update.</a:t>
            </a:r>
          </a:p>
          <a:p>
            <a:pPr marL="742950" lvl="1" indent="-285750"/>
            <a:r>
              <a:rPr lang="en-US" sz="1800" dirty="0"/>
              <a:t>Number of SMs actually used by the kernel.</a:t>
            </a:r>
          </a:p>
          <a:p>
            <a:pPr marL="355600" indent="-285750"/>
            <a:r>
              <a:rPr lang="en-US" sz="2000" dirty="0"/>
              <a:t>Observation:</a:t>
            </a:r>
          </a:p>
          <a:p>
            <a:pPr marL="742950" lvl="1" indent="-285750"/>
            <a:r>
              <a:rPr lang="en-US" sz="1800" dirty="0"/>
              <a:t>TPC mask updates incur negligible runtime overhead.</a:t>
            </a:r>
          </a:p>
          <a:p>
            <a:pPr marL="742950" lvl="1" indent="-285750"/>
            <a:r>
              <a:rPr lang="en-US" sz="1800" dirty="0"/>
              <a:t>Allocation changes take effect at the next kernel launch. </a:t>
            </a:r>
          </a:p>
          <a:p>
            <a:pPr marL="742950" lvl="1" indent="-285750"/>
            <a:r>
              <a:rPr lang="en-US" sz="1800" dirty="0"/>
              <a:t>No significant increase in task response time</a:t>
            </a:r>
            <a:r>
              <a:rPr lang="en-US" sz="1400" dirty="0"/>
              <a:t>.</a:t>
            </a:r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BECB53-70C1-080B-6E0A-FD5E8F9F8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222550"/>
            <a:ext cx="7772400" cy="194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90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25A45-5E91-6ABF-EEEC-91811C3E1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912B4-A2ED-BB6A-550D-9079C0901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57200"/>
            <a:ext cx="8458200" cy="685800"/>
          </a:xfrm>
        </p:spPr>
        <p:txBody>
          <a:bodyPr/>
          <a:lstStyle/>
          <a:p>
            <a:r>
              <a:rPr lang="en-US" dirty="0"/>
              <a:t>Impact of Overlapping TPC Allocations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981AF-3A71-D4FB-9091-1B8349415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240" y="1143000"/>
            <a:ext cx="7745413" cy="4722813"/>
          </a:xfrm>
        </p:spPr>
        <p:txBody>
          <a:bodyPr/>
          <a:lstStyle/>
          <a:p>
            <a:r>
              <a:rPr lang="en-US" sz="2200" dirty="0"/>
              <a:t>Key Observations:</a:t>
            </a:r>
          </a:p>
          <a:p>
            <a:pPr lvl="1"/>
            <a:r>
              <a:rPr lang="en-US" sz="1800" dirty="0"/>
              <a:t>Response time increases as TPC overlap grows.</a:t>
            </a:r>
          </a:p>
          <a:p>
            <a:pPr lvl="1"/>
            <a:r>
              <a:rPr lang="en-US" sz="1800" dirty="0"/>
              <a:t>Maximum overlap results in up to 74% performance degradation.</a:t>
            </a:r>
          </a:p>
          <a:p>
            <a:pPr lvl="1"/>
            <a:r>
              <a:rPr lang="en-US" sz="1800" dirty="0"/>
              <a:t>Overlapping TPCs introduce compute contention and queueing delays.</a:t>
            </a:r>
          </a:p>
          <a:p>
            <a:pPr lvl="1"/>
            <a:endParaRPr lang="en-US" sz="1800" dirty="0"/>
          </a:p>
        </p:txBody>
      </p:sp>
      <p:pic>
        <p:nvPicPr>
          <p:cNvPr id="6" name="Picture 5" descr="A graph of a number of tasks&#10;&#10;Description automatically generated">
            <a:extLst>
              <a:ext uri="{FF2B5EF4-FFF2-40B4-BE49-F238E27FC236}">
                <a16:creationId xmlns:a16="http://schemas.microsoft.com/office/drawing/2014/main" id="{AB96A7D8-4CD1-9353-70AE-E81AD65D6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23022"/>
            <a:ext cx="3901706" cy="2591978"/>
          </a:xfrm>
          <a:prstGeom prst="rect">
            <a:avLst/>
          </a:prstGeom>
        </p:spPr>
      </p:pic>
      <p:pic>
        <p:nvPicPr>
          <p:cNvPr id="11" name="Picture 10" descr="A graph with blue and orange lines&#10;&#10;Description automatically generated">
            <a:extLst>
              <a:ext uri="{FF2B5EF4-FFF2-40B4-BE49-F238E27FC236}">
                <a16:creationId xmlns:a16="http://schemas.microsoft.com/office/drawing/2014/main" id="{49EAC951-BEF3-E415-BB33-20C305F180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506" y="3168153"/>
            <a:ext cx="3765833" cy="250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1FB3D-3F51-6B91-0AFC-5E5805791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13541-71E1-B86C-A37C-4BD02DC90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188652"/>
            <a:ext cx="6515375" cy="1601726"/>
          </a:xfrm>
        </p:spPr>
        <p:txBody>
          <a:bodyPr/>
          <a:lstStyle/>
          <a:p>
            <a:r>
              <a:rPr lang="en-US" sz="2200" dirty="0"/>
              <a:t>GPUs in Real-Time Systems</a:t>
            </a:r>
          </a:p>
          <a:p>
            <a:pPr lvl="1"/>
            <a:r>
              <a:rPr lang="en-US" sz="1800" dirty="0"/>
              <a:t>Autonomous vehicles: image recognition and path planning.</a:t>
            </a:r>
          </a:p>
          <a:p>
            <a:pPr lvl="1"/>
            <a:r>
              <a:rPr lang="en-US" sz="1800" dirty="0"/>
              <a:t>Drones: real-time object detection.</a:t>
            </a:r>
          </a:p>
          <a:p>
            <a:pPr lvl="1"/>
            <a:r>
              <a:rPr lang="en-US" sz="1800" dirty="0"/>
              <a:t>VR glasses: real-time processing and rendering.</a:t>
            </a:r>
          </a:p>
          <a:p>
            <a:pPr lvl="1"/>
            <a:endParaRPr lang="en-US" sz="2200" dirty="0"/>
          </a:p>
          <a:p>
            <a:pPr marL="446087" lvl="1" indent="0">
              <a:buNone/>
            </a:pPr>
            <a:endParaRPr lang="en-US" sz="1800" dirty="0"/>
          </a:p>
          <a:p>
            <a:pPr lvl="1"/>
            <a:endParaRPr lang="en-US" sz="1800" dirty="0"/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lvl="1"/>
            <a:endParaRPr lang="en-US" sz="1800" dirty="0"/>
          </a:p>
          <a:p>
            <a:endParaRPr lang="en-US" sz="2200" dirty="0"/>
          </a:p>
          <a:p>
            <a:pPr lvl="1"/>
            <a:endParaRPr lang="en-US" sz="1800" dirty="0">
              <a:solidFill>
                <a:srgbClr val="0066FF"/>
              </a:solidFill>
            </a:endParaRPr>
          </a:p>
          <a:p>
            <a:pPr lvl="1"/>
            <a:endParaRPr lang="en-US" sz="1800" dirty="0">
              <a:solidFill>
                <a:srgbClr val="0066FF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66FF"/>
                </a:solidFill>
              </a:rPr>
              <a:t>	</a:t>
            </a:r>
          </a:p>
          <a:p>
            <a:pPr lvl="1"/>
            <a:endParaRPr lang="en-US" sz="1800" dirty="0">
              <a:solidFill>
                <a:srgbClr val="0066FF"/>
              </a:solidFill>
            </a:endParaRPr>
          </a:p>
          <a:p>
            <a:pPr lvl="1"/>
            <a:endParaRPr lang="en-US" sz="1800" dirty="0">
              <a:solidFill>
                <a:srgbClr val="0066FF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9C48DB3-2167-442B-7D0F-93251F3B5C57}"/>
              </a:ext>
            </a:extLst>
          </p:cNvPr>
          <p:cNvGrpSpPr/>
          <p:nvPr/>
        </p:nvGrpSpPr>
        <p:grpSpPr>
          <a:xfrm>
            <a:off x="76200" y="2908563"/>
            <a:ext cx="8467300" cy="3160620"/>
            <a:chOff x="76200" y="2908563"/>
            <a:chExt cx="8467300" cy="3160620"/>
          </a:xfrm>
        </p:grpSpPr>
        <p:pic>
          <p:nvPicPr>
            <p:cNvPr id="1032" name="Picture 8" descr="Drones Photos, Download The BEST Free Drones Stock Photos &amp; HD Images">
              <a:extLst>
                <a:ext uri="{FF2B5EF4-FFF2-40B4-BE49-F238E27FC236}">
                  <a16:creationId xmlns:a16="http://schemas.microsoft.com/office/drawing/2014/main" id="{7ECD01C2-A745-00F7-B70C-8FA2E2D1AC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1429" y="4570024"/>
              <a:ext cx="2635186" cy="1499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Different Types of AR &amp; VR Devices — Navigating the Spatial Computing  Landscape | by Bilawal Sidhu | Virtual Reality Pop">
              <a:extLst>
                <a:ext uri="{FF2B5EF4-FFF2-40B4-BE49-F238E27FC236}">
                  <a16:creationId xmlns:a16="http://schemas.microsoft.com/office/drawing/2014/main" id="{A1F0F2FB-F5A3-C7B2-178D-78E63E2E9A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5815" y="4564491"/>
              <a:ext cx="2469807" cy="1485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图片 5">
              <a:extLst>
                <a:ext uri="{FF2B5EF4-FFF2-40B4-BE49-F238E27FC236}">
                  <a16:creationId xmlns:a16="http://schemas.microsoft.com/office/drawing/2014/main" id="{46E9D7B4-23AB-CAFA-9DE2-6480A0F79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917" y="4570024"/>
              <a:ext cx="2938042" cy="1480039"/>
            </a:xfrm>
            <a:prstGeom prst="rect">
              <a:avLst/>
            </a:prstGeom>
          </p:spPr>
        </p:pic>
        <p:pic>
          <p:nvPicPr>
            <p:cNvPr id="5" name="Picture 2" descr="Demand For These Autonomous Delivery Robots Is Skyrocketing During This  Pandemic">
              <a:extLst>
                <a:ext uri="{FF2B5EF4-FFF2-40B4-BE49-F238E27FC236}">
                  <a16:creationId xmlns:a16="http://schemas.microsoft.com/office/drawing/2014/main" id="{6AC9A8F4-C6D5-ED0A-B2EC-4DE4C478DA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" y="2971800"/>
              <a:ext cx="2938042" cy="14800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9163143-C2F9-EEB6-7B42-D7614D955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77410" y="2958743"/>
              <a:ext cx="2466090" cy="1476369"/>
            </a:xfrm>
            <a:prstGeom prst="rect">
              <a:avLst/>
            </a:prstGeom>
          </p:spPr>
        </p:pic>
        <p:pic>
          <p:nvPicPr>
            <p:cNvPr id="1026" name="Picture 2" descr="The 5 Best Drones for Photos and Video of 2026 | Reviews by Wirecutter">
              <a:extLst>
                <a:ext uri="{FF2B5EF4-FFF2-40B4-BE49-F238E27FC236}">
                  <a16:creationId xmlns:a16="http://schemas.microsoft.com/office/drawing/2014/main" id="{161EA922-7AC0-8899-7463-A1D853E359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5037" y="2908563"/>
              <a:ext cx="2601578" cy="1601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A44D1B4-28F3-02F2-A197-369824EB7EBB}"/>
              </a:ext>
            </a:extLst>
          </p:cNvPr>
          <p:cNvSpPr txBox="1"/>
          <p:nvPr/>
        </p:nvSpPr>
        <p:spPr>
          <a:xfrm>
            <a:off x="9099395" y="5932449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55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6FA74-869B-EAB6-B096-5961FD67F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Scheduling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8B01C95-5B58-74E2-C3B5-3E0A2D4284A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295400"/>
            <a:ext cx="7727950" cy="4204979"/>
          </a:xfrm>
          <a:prstGeom prst="rect">
            <a:avLst/>
          </a:prstGeom>
        </p:spPr>
        <p:txBody>
          <a:bodyPr vert="horz" wrap="square" lIns="0" tIns="87612" rIns="0" bIns="0" rtlCol="0">
            <a:spAutoFit/>
          </a:bodyPr>
          <a:lstStyle/>
          <a:p>
            <a:pPr>
              <a:spcBef>
                <a:spcPts val="688"/>
              </a:spcBef>
            </a:pPr>
            <a:r>
              <a:rPr lang="en-US" sz="2000" dirty="0">
                <a:latin typeface="Arial"/>
                <a:cs typeface="Arial"/>
              </a:rPr>
              <a:t>Sequential Scheduling </a:t>
            </a:r>
          </a:p>
          <a:p>
            <a:pPr lvl="1">
              <a:spcBef>
                <a:spcPts val="688"/>
              </a:spcBef>
            </a:pPr>
            <a:r>
              <a:rPr lang="en-US" sz="2000" dirty="0">
                <a:latin typeface="Arial"/>
                <a:cs typeface="Arial"/>
              </a:rPr>
              <a:t>Tasks run sequentially.</a:t>
            </a:r>
          </a:p>
          <a:p>
            <a:pPr lvl="1">
              <a:spcBef>
                <a:spcPts val="688"/>
              </a:spcBef>
            </a:pPr>
            <a:r>
              <a:rPr lang="en-US" sz="2000" dirty="0">
                <a:latin typeface="Arial"/>
                <a:cs typeface="Arial"/>
              </a:rPr>
              <a:t>Large idle gaps → low utilization. </a:t>
            </a:r>
            <a:br>
              <a:rPr lang="en-US" sz="2000" dirty="0">
                <a:latin typeface="Arial"/>
                <a:cs typeface="Arial"/>
              </a:rPr>
            </a:br>
            <a:endParaRPr lang="en-US" sz="2000" dirty="0">
              <a:latin typeface="Arial"/>
              <a:cs typeface="Arial"/>
            </a:endParaRPr>
          </a:p>
          <a:p>
            <a:pPr>
              <a:spcBef>
                <a:spcPts val="688"/>
              </a:spcBef>
            </a:pPr>
            <a:r>
              <a:rPr lang="en-US" sz="2000" dirty="0">
                <a:latin typeface="Arial"/>
                <a:cs typeface="Arial"/>
              </a:rPr>
              <a:t>Time-sliced Scheduling</a:t>
            </a:r>
            <a:r>
              <a:rPr lang="en-US" sz="2000" dirty="0">
                <a:solidFill>
                  <a:srgbClr val="0066FF"/>
                </a:solidFill>
                <a:latin typeface="Arial"/>
                <a:cs typeface="Arial"/>
              </a:rPr>
              <a:t> [EMSOFT’25]</a:t>
            </a:r>
          </a:p>
          <a:p>
            <a:pPr lvl="1">
              <a:spcBef>
                <a:spcPts val="688"/>
              </a:spcBef>
            </a:pPr>
            <a:r>
              <a:rPr lang="en-US" sz="2000" dirty="0">
                <a:latin typeface="Arial"/>
                <a:cs typeface="Arial"/>
              </a:rPr>
              <a:t>Tasks run concurrently via time slicing.</a:t>
            </a:r>
          </a:p>
          <a:p>
            <a:pPr lvl="1">
              <a:spcBef>
                <a:spcPts val="688"/>
              </a:spcBef>
            </a:pPr>
            <a:r>
              <a:rPr lang="en-US" sz="2000" dirty="0">
                <a:latin typeface="Arial"/>
                <a:cs typeface="Arial"/>
              </a:rPr>
              <a:t>Improves fairness, but adds context switching overhead</a:t>
            </a:r>
          </a:p>
          <a:p>
            <a:pPr lvl="1">
              <a:spcBef>
                <a:spcPts val="688"/>
              </a:spcBef>
            </a:pPr>
            <a:endParaRPr lang="en-US" sz="2000" dirty="0">
              <a:latin typeface="Arial"/>
              <a:cs typeface="Arial"/>
            </a:endParaRPr>
          </a:p>
          <a:p>
            <a:pPr>
              <a:spcBef>
                <a:spcPts val="531"/>
              </a:spcBef>
            </a:pPr>
            <a:r>
              <a:rPr lang="en-US" sz="2000" dirty="0">
                <a:solidFill>
                  <a:srgbClr val="0066FF"/>
                </a:solidFill>
                <a:latin typeface="Arial"/>
                <a:cs typeface="Arial"/>
              </a:rPr>
              <a:t>Spatial </a:t>
            </a:r>
            <a:r>
              <a:rPr lang="en-US" sz="2000" dirty="0">
                <a:solidFill>
                  <a:srgbClr val="0066FF"/>
                </a:solidFill>
                <a:cs typeface="Arial"/>
              </a:rPr>
              <a:t>Sharing [HPCA’12,DAC’14]</a:t>
            </a:r>
            <a:endParaRPr lang="en-US" sz="2000" dirty="0">
              <a:solidFill>
                <a:srgbClr val="0066FF"/>
              </a:solidFill>
              <a:latin typeface="Arial"/>
              <a:cs typeface="Arial"/>
            </a:endParaRPr>
          </a:p>
          <a:p>
            <a:pPr lvl="1">
              <a:spcBef>
                <a:spcPts val="531"/>
              </a:spcBef>
            </a:pPr>
            <a:r>
              <a:rPr lang="en-US" sz="2000" dirty="0">
                <a:latin typeface="Arial"/>
                <a:cs typeface="Arial"/>
              </a:rPr>
              <a:t>GPU is partitioned among tasks.</a:t>
            </a:r>
          </a:p>
          <a:p>
            <a:pPr lvl="1">
              <a:spcBef>
                <a:spcPts val="531"/>
              </a:spcBef>
            </a:pPr>
            <a:r>
              <a:rPr lang="en-US" sz="2000" dirty="0">
                <a:latin typeface="Arial"/>
                <a:cs typeface="Arial"/>
              </a:rPr>
              <a:t>Can minimize interference.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4CE56C9-866F-49BD-00C9-45A35278CB8A}"/>
              </a:ext>
            </a:extLst>
          </p:cNvPr>
          <p:cNvGrpSpPr/>
          <p:nvPr/>
        </p:nvGrpSpPr>
        <p:grpSpPr>
          <a:xfrm>
            <a:off x="6327084" y="1445578"/>
            <a:ext cx="2707404" cy="909206"/>
            <a:chOff x="5999356" y="1806498"/>
            <a:chExt cx="2707404" cy="909206"/>
          </a:xfrm>
        </p:grpSpPr>
        <p:sp>
          <p:nvSpPr>
            <p:cNvPr id="6" name="object 7">
              <a:extLst>
                <a:ext uri="{FF2B5EF4-FFF2-40B4-BE49-F238E27FC236}">
                  <a16:creationId xmlns:a16="http://schemas.microsoft.com/office/drawing/2014/main" id="{A4884F2B-CD31-C44B-A1CD-AB0F6A34EC1F}"/>
                </a:ext>
              </a:extLst>
            </p:cNvPr>
            <p:cNvSpPr txBox="1"/>
            <p:nvPr/>
          </p:nvSpPr>
          <p:spPr>
            <a:xfrm>
              <a:off x="6781098" y="2385827"/>
              <a:ext cx="688821" cy="329877"/>
            </a:xfrm>
            <a:prstGeom prst="rect">
              <a:avLst/>
            </a:prstGeom>
            <a:solidFill>
              <a:srgbClr val="92D050"/>
            </a:solidFill>
            <a:ln w="5308">
              <a:solidFill>
                <a:srgbClr val="172C51"/>
              </a:solidFill>
            </a:ln>
          </p:spPr>
          <p:txBody>
            <a:bodyPr vert="horz" wrap="square" lIns="0" tIns="52367" rIns="0" bIns="0" rtlCol="0">
              <a:spAutoFit/>
            </a:bodyPr>
            <a:lstStyle/>
            <a:p>
              <a:pPr algn="ctr">
                <a:spcBef>
                  <a:spcPts val="412"/>
                </a:spcBef>
                <a:buNone/>
              </a:pPr>
              <a:r>
                <a:rPr sz="1800" spc="-40" dirty="0">
                  <a:solidFill>
                    <a:srgbClr val="FFFFFF"/>
                  </a:solidFill>
                  <a:latin typeface="Calibri"/>
                  <a:cs typeface="Calibri"/>
                </a:rPr>
                <a:t>T2</a:t>
              </a:r>
              <a:endParaRPr sz="1800" dirty="0">
                <a:latin typeface="Calibri"/>
                <a:cs typeface="Calibri"/>
              </a:endParaRPr>
            </a:p>
          </p:txBody>
        </p:sp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6EB0EAF1-E474-AF4C-1144-706A6CEAB4F1}"/>
                </a:ext>
              </a:extLst>
            </p:cNvPr>
            <p:cNvSpPr txBox="1"/>
            <p:nvPr/>
          </p:nvSpPr>
          <p:spPr>
            <a:xfrm>
              <a:off x="7469919" y="2385827"/>
              <a:ext cx="688821" cy="329877"/>
            </a:xfrm>
            <a:prstGeom prst="rect">
              <a:avLst/>
            </a:prstGeom>
            <a:solidFill>
              <a:srgbClr val="FFC000"/>
            </a:solidFill>
            <a:ln w="5307">
              <a:solidFill>
                <a:srgbClr val="172C51"/>
              </a:solidFill>
            </a:ln>
          </p:spPr>
          <p:txBody>
            <a:bodyPr vert="horz" wrap="square" lIns="0" tIns="52367" rIns="0" bIns="0" rtlCol="0">
              <a:spAutoFit/>
            </a:bodyPr>
            <a:lstStyle/>
            <a:p>
              <a:pPr algn="ctr">
                <a:spcBef>
                  <a:spcPts val="412"/>
                </a:spcBef>
                <a:buNone/>
              </a:pPr>
              <a:r>
                <a:rPr sz="1800" spc="-40" dirty="0">
                  <a:solidFill>
                    <a:srgbClr val="FFFFFF"/>
                  </a:solidFill>
                  <a:latin typeface="Calibri"/>
                  <a:cs typeface="Calibri"/>
                </a:rPr>
                <a:t>T3</a:t>
              </a:r>
              <a:endParaRPr sz="1800" dirty="0">
                <a:latin typeface="Calibri"/>
                <a:cs typeface="Calibri"/>
              </a:endParaRPr>
            </a:p>
          </p:txBody>
        </p:sp>
        <p:sp>
          <p:nvSpPr>
            <p:cNvPr id="8" name="object 32">
              <a:extLst>
                <a:ext uri="{FF2B5EF4-FFF2-40B4-BE49-F238E27FC236}">
                  <a16:creationId xmlns:a16="http://schemas.microsoft.com/office/drawing/2014/main" id="{1BC49F95-8B6B-0FDC-8C21-0B0F3CB71CAF}"/>
                </a:ext>
              </a:extLst>
            </p:cNvPr>
            <p:cNvSpPr txBox="1"/>
            <p:nvPr/>
          </p:nvSpPr>
          <p:spPr>
            <a:xfrm>
              <a:off x="6208857" y="1965755"/>
              <a:ext cx="1052366" cy="300386"/>
            </a:xfrm>
            <a:prstGeom prst="rect">
              <a:avLst/>
            </a:prstGeom>
          </p:spPr>
          <p:txBody>
            <a:bodyPr vert="horz" wrap="square" lIns="0" tIns="23161" rIns="0" bIns="0" rtlCol="0">
              <a:spAutoFit/>
            </a:bodyPr>
            <a:lstStyle/>
            <a:p>
              <a:pPr marL="20141">
                <a:spcBef>
                  <a:spcPts val="181"/>
                </a:spcBef>
                <a:buNone/>
              </a:pPr>
              <a:r>
                <a:rPr lang="en-US" sz="1800" spc="-16" dirty="0">
                  <a:latin typeface="Calibri"/>
                  <a:cs typeface="Calibri"/>
                </a:rPr>
                <a:t>S</a:t>
              </a:r>
              <a:r>
                <a:rPr sz="1800" spc="-16" dirty="0">
                  <a:latin typeface="Calibri"/>
                  <a:cs typeface="Calibri"/>
                </a:rPr>
                <a:t>equential</a:t>
              </a:r>
              <a:endParaRPr sz="1800" dirty="0">
                <a:latin typeface="Calibri"/>
                <a:cs typeface="Calibri"/>
              </a:endParaRPr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CC5BB338-57E7-2B89-10DC-412293C478A1}"/>
                </a:ext>
              </a:extLst>
            </p:cNvPr>
            <p:cNvSpPr txBox="1"/>
            <p:nvPr/>
          </p:nvSpPr>
          <p:spPr>
            <a:xfrm>
              <a:off x="6201929" y="2385822"/>
              <a:ext cx="579170" cy="329877"/>
            </a:xfrm>
            <a:prstGeom prst="rect">
              <a:avLst/>
            </a:prstGeom>
            <a:solidFill>
              <a:schemeClr val="accent1"/>
            </a:solidFill>
            <a:ln w="5308">
              <a:solidFill>
                <a:srgbClr val="172C51"/>
              </a:solidFill>
            </a:ln>
          </p:spPr>
          <p:txBody>
            <a:bodyPr vert="horz" wrap="square" lIns="0" tIns="52367" rIns="0" bIns="0" rtlCol="0">
              <a:spAutoFit/>
            </a:bodyPr>
            <a:lstStyle/>
            <a:p>
              <a:pPr algn="ctr">
                <a:spcBef>
                  <a:spcPts val="412"/>
                </a:spcBef>
                <a:buNone/>
              </a:pPr>
              <a:r>
                <a:rPr sz="1800" spc="-40" dirty="0">
                  <a:solidFill>
                    <a:srgbClr val="FFFFFF"/>
                  </a:solidFill>
                  <a:latin typeface="Calibri"/>
                  <a:cs typeface="Calibri"/>
                </a:rPr>
                <a:t>T</a:t>
              </a:r>
              <a:r>
                <a:rPr lang="en-US" sz="1800" spc="-40" dirty="0">
                  <a:solidFill>
                    <a:srgbClr val="FFFFFF"/>
                  </a:solidFill>
                  <a:latin typeface="Calibri"/>
                  <a:cs typeface="Calibri"/>
                </a:rPr>
                <a:t>1</a:t>
              </a:r>
              <a:endParaRPr sz="1800" dirty="0">
                <a:latin typeface="Calibri"/>
                <a:cs typeface="Calibri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378592A-8CA2-0471-7F0E-84A12C481992}"/>
                </a:ext>
              </a:extLst>
            </p:cNvPr>
            <p:cNvSpPr/>
            <p:nvPr/>
          </p:nvSpPr>
          <p:spPr>
            <a:xfrm>
              <a:off x="6208853" y="2381190"/>
              <a:ext cx="1949888" cy="309164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798D5C7-4112-8575-65F6-5A0F021E9CA3}"/>
                </a:ext>
              </a:extLst>
            </p:cNvPr>
            <p:cNvCxnSpPr>
              <a:cxnSpLocks/>
            </p:cNvCxnSpPr>
            <p:nvPr/>
          </p:nvCxnSpPr>
          <p:spPr>
            <a:xfrm>
              <a:off x="6201928" y="2703925"/>
              <a:ext cx="25048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6BFD4C7-AB1C-B854-D386-99F4ED990605}"/>
                </a:ext>
              </a:extLst>
            </p:cNvPr>
            <p:cNvSpPr txBox="1"/>
            <p:nvPr/>
          </p:nvSpPr>
          <p:spPr>
            <a:xfrm>
              <a:off x="5999356" y="1806498"/>
              <a:ext cx="3257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AA3554-26EF-731F-46DD-EBA510BF06DF}"/>
              </a:ext>
            </a:extLst>
          </p:cNvPr>
          <p:cNvGrpSpPr/>
          <p:nvPr/>
        </p:nvGrpSpPr>
        <p:grpSpPr>
          <a:xfrm>
            <a:off x="6510940" y="2822075"/>
            <a:ext cx="2529245" cy="723952"/>
            <a:chOff x="6193090" y="3304372"/>
            <a:chExt cx="2529245" cy="723952"/>
          </a:xfrm>
        </p:grpSpPr>
        <p:sp>
          <p:nvSpPr>
            <p:cNvPr id="14" name="object 33">
              <a:extLst>
                <a:ext uri="{FF2B5EF4-FFF2-40B4-BE49-F238E27FC236}">
                  <a16:creationId xmlns:a16="http://schemas.microsoft.com/office/drawing/2014/main" id="{83D5DFC4-AC73-518C-6D96-38BEB98F0EBC}"/>
                </a:ext>
              </a:extLst>
            </p:cNvPr>
            <p:cNvSpPr txBox="1"/>
            <p:nvPr/>
          </p:nvSpPr>
          <p:spPr>
            <a:xfrm>
              <a:off x="6193090" y="3304372"/>
              <a:ext cx="1175226" cy="304105"/>
            </a:xfrm>
            <a:prstGeom prst="rect">
              <a:avLst/>
            </a:prstGeom>
          </p:spPr>
          <p:txBody>
            <a:bodyPr vert="horz" wrap="square" lIns="0" tIns="23161" rIns="0" bIns="0" rtlCol="0">
              <a:spAutoFit/>
            </a:bodyPr>
            <a:lstStyle/>
            <a:p>
              <a:pPr marL="20141">
                <a:spcBef>
                  <a:spcPts val="181"/>
                </a:spcBef>
                <a:buNone/>
              </a:pPr>
              <a:r>
                <a:rPr sz="1800" dirty="0">
                  <a:latin typeface="Calibri"/>
                  <a:cs typeface="Calibri"/>
                </a:rPr>
                <a:t>Time-</a:t>
              </a:r>
              <a:r>
                <a:rPr sz="1800" spc="-16" dirty="0">
                  <a:latin typeface="Calibri"/>
                  <a:cs typeface="Calibri"/>
                </a:rPr>
                <a:t>slicing</a:t>
              </a:r>
              <a:endParaRPr sz="1800" dirty="0">
                <a:latin typeface="Calibri"/>
                <a:cs typeface="Calibri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C7543E5-8133-065B-557C-D67F067AFCBD}"/>
                </a:ext>
              </a:extLst>
            </p:cNvPr>
            <p:cNvGrpSpPr/>
            <p:nvPr/>
          </p:nvGrpSpPr>
          <p:grpSpPr>
            <a:xfrm>
              <a:off x="6210226" y="3715532"/>
              <a:ext cx="2019237" cy="312792"/>
              <a:chOff x="3149534" y="194065"/>
              <a:chExt cx="1273241" cy="197233"/>
            </a:xfrm>
          </p:grpSpPr>
          <p:sp>
            <p:nvSpPr>
              <p:cNvPr id="17" name="object 16">
                <a:extLst>
                  <a:ext uri="{FF2B5EF4-FFF2-40B4-BE49-F238E27FC236}">
                    <a16:creationId xmlns:a16="http://schemas.microsoft.com/office/drawing/2014/main" id="{B17D4EF2-07F3-015E-360D-14040DEF9005}"/>
                  </a:ext>
                </a:extLst>
              </p:cNvPr>
              <p:cNvSpPr/>
              <p:nvPr/>
            </p:nvSpPr>
            <p:spPr>
              <a:xfrm>
                <a:off x="3211861" y="196351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92D05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18" name="object 16">
                <a:extLst>
                  <a:ext uri="{FF2B5EF4-FFF2-40B4-BE49-F238E27FC236}">
                    <a16:creationId xmlns:a16="http://schemas.microsoft.com/office/drawing/2014/main" id="{3F1B0BEB-8D76-22DE-548C-5B2DD9EFCFA4}"/>
                  </a:ext>
                </a:extLst>
              </p:cNvPr>
              <p:cNvSpPr/>
              <p:nvPr/>
            </p:nvSpPr>
            <p:spPr>
              <a:xfrm>
                <a:off x="3401661" y="196112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92D05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19" name="object 16">
                <a:extLst>
                  <a:ext uri="{FF2B5EF4-FFF2-40B4-BE49-F238E27FC236}">
                    <a16:creationId xmlns:a16="http://schemas.microsoft.com/office/drawing/2014/main" id="{8492DD67-20A0-C40A-F844-2483C6BEBBC8}"/>
                  </a:ext>
                </a:extLst>
              </p:cNvPr>
              <p:cNvSpPr/>
              <p:nvPr/>
            </p:nvSpPr>
            <p:spPr>
              <a:xfrm>
                <a:off x="3589826" y="195554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92D05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20" name="object 16">
                <a:extLst>
                  <a:ext uri="{FF2B5EF4-FFF2-40B4-BE49-F238E27FC236}">
                    <a16:creationId xmlns:a16="http://schemas.microsoft.com/office/drawing/2014/main" id="{F57E9669-EDB1-0798-BAD2-9D04FDB836DF}"/>
                  </a:ext>
                </a:extLst>
              </p:cNvPr>
              <p:cNvSpPr/>
              <p:nvPr/>
            </p:nvSpPr>
            <p:spPr>
              <a:xfrm>
                <a:off x="3977302" y="194069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92D05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21" name="object 16">
                <a:extLst>
                  <a:ext uri="{FF2B5EF4-FFF2-40B4-BE49-F238E27FC236}">
                    <a16:creationId xmlns:a16="http://schemas.microsoft.com/office/drawing/2014/main" id="{5E22599C-5ECE-4043-6AB1-C873C4B69EAA}"/>
                  </a:ext>
                </a:extLst>
              </p:cNvPr>
              <p:cNvSpPr/>
              <p:nvPr/>
            </p:nvSpPr>
            <p:spPr>
              <a:xfrm>
                <a:off x="4170407" y="194068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92D05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22" name="object 16">
                <a:extLst>
                  <a:ext uri="{FF2B5EF4-FFF2-40B4-BE49-F238E27FC236}">
                    <a16:creationId xmlns:a16="http://schemas.microsoft.com/office/drawing/2014/main" id="{0D77B74D-6867-449B-B60F-5F1CC98F2A2E}"/>
                  </a:ext>
                </a:extLst>
              </p:cNvPr>
              <p:cNvSpPr/>
              <p:nvPr/>
            </p:nvSpPr>
            <p:spPr>
              <a:xfrm>
                <a:off x="3780179" y="195119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92D05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23" name="object 16">
                <a:extLst>
                  <a:ext uri="{FF2B5EF4-FFF2-40B4-BE49-F238E27FC236}">
                    <a16:creationId xmlns:a16="http://schemas.microsoft.com/office/drawing/2014/main" id="{08244301-32EA-D30B-609B-AC8512BBB48F}"/>
                  </a:ext>
                </a:extLst>
              </p:cNvPr>
              <p:cNvSpPr/>
              <p:nvPr/>
            </p:nvSpPr>
            <p:spPr>
              <a:xfrm>
                <a:off x="4294933" y="194066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92D05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24" name="object 16">
                <a:extLst>
                  <a:ext uri="{FF2B5EF4-FFF2-40B4-BE49-F238E27FC236}">
                    <a16:creationId xmlns:a16="http://schemas.microsoft.com/office/drawing/2014/main" id="{570010D5-4F4A-7C8E-8973-48F17854FCBB}"/>
                  </a:ext>
                </a:extLst>
              </p:cNvPr>
              <p:cNvSpPr/>
              <p:nvPr/>
            </p:nvSpPr>
            <p:spPr>
              <a:xfrm>
                <a:off x="3272263" y="196351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25" name="object 16">
                <a:extLst>
                  <a:ext uri="{FF2B5EF4-FFF2-40B4-BE49-F238E27FC236}">
                    <a16:creationId xmlns:a16="http://schemas.microsoft.com/office/drawing/2014/main" id="{D086E4ED-96F4-6BB4-87AB-762BDD44D643}"/>
                  </a:ext>
                </a:extLst>
              </p:cNvPr>
              <p:cNvSpPr/>
              <p:nvPr/>
            </p:nvSpPr>
            <p:spPr>
              <a:xfrm>
                <a:off x="3464736" y="196353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26" name="object 16">
                <a:extLst>
                  <a:ext uri="{FF2B5EF4-FFF2-40B4-BE49-F238E27FC236}">
                    <a16:creationId xmlns:a16="http://schemas.microsoft.com/office/drawing/2014/main" id="{60073E7C-DBAC-7326-EA00-25D1200D4ABA}"/>
                  </a:ext>
                </a:extLst>
              </p:cNvPr>
              <p:cNvSpPr/>
              <p:nvPr/>
            </p:nvSpPr>
            <p:spPr>
              <a:xfrm>
                <a:off x="3652901" y="196353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27" name="object 16">
                <a:extLst>
                  <a:ext uri="{FF2B5EF4-FFF2-40B4-BE49-F238E27FC236}">
                    <a16:creationId xmlns:a16="http://schemas.microsoft.com/office/drawing/2014/main" id="{ABD995B3-57DC-BB33-B378-9CB83FF647E5}"/>
                  </a:ext>
                </a:extLst>
              </p:cNvPr>
              <p:cNvSpPr/>
              <p:nvPr/>
            </p:nvSpPr>
            <p:spPr>
              <a:xfrm>
                <a:off x="3844314" y="195118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28" name="object 16">
                <a:extLst>
                  <a:ext uri="{FF2B5EF4-FFF2-40B4-BE49-F238E27FC236}">
                    <a16:creationId xmlns:a16="http://schemas.microsoft.com/office/drawing/2014/main" id="{E0634167-3898-F82C-675F-D6AF5FD7873E}"/>
                  </a:ext>
                </a:extLst>
              </p:cNvPr>
              <p:cNvSpPr/>
              <p:nvPr/>
            </p:nvSpPr>
            <p:spPr>
              <a:xfrm>
                <a:off x="4042565" y="196112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29" name="object 16">
                <a:extLst>
                  <a:ext uri="{FF2B5EF4-FFF2-40B4-BE49-F238E27FC236}">
                    <a16:creationId xmlns:a16="http://schemas.microsoft.com/office/drawing/2014/main" id="{C62641EB-D523-842E-1B76-471A179B133F}"/>
                  </a:ext>
                </a:extLst>
              </p:cNvPr>
              <p:cNvSpPr/>
              <p:nvPr/>
            </p:nvSpPr>
            <p:spPr>
              <a:xfrm>
                <a:off x="4358640" y="194065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30" name="object 16">
                <a:extLst>
                  <a:ext uri="{FF2B5EF4-FFF2-40B4-BE49-F238E27FC236}">
                    <a16:creationId xmlns:a16="http://schemas.microsoft.com/office/drawing/2014/main" id="{B16A2183-7286-E6C5-1951-44B5ED507631}"/>
                  </a:ext>
                </a:extLst>
              </p:cNvPr>
              <p:cNvSpPr/>
              <p:nvPr/>
            </p:nvSpPr>
            <p:spPr>
              <a:xfrm>
                <a:off x="4231790" y="194067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31" name="object 16">
                <a:extLst>
                  <a:ext uri="{FF2B5EF4-FFF2-40B4-BE49-F238E27FC236}">
                    <a16:creationId xmlns:a16="http://schemas.microsoft.com/office/drawing/2014/main" id="{801C02AF-1774-DC0B-1D36-A21605B0E026}"/>
                  </a:ext>
                </a:extLst>
              </p:cNvPr>
              <p:cNvSpPr/>
              <p:nvPr/>
            </p:nvSpPr>
            <p:spPr>
              <a:xfrm>
                <a:off x="3149534" y="196244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32" name="object 16">
                <a:extLst>
                  <a:ext uri="{FF2B5EF4-FFF2-40B4-BE49-F238E27FC236}">
                    <a16:creationId xmlns:a16="http://schemas.microsoft.com/office/drawing/2014/main" id="{FCBC91B4-2B4D-A7B6-0C49-433A5F80ADF7}"/>
                  </a:ext>
                </a:extLst>
              </p:cNvPr>
              <p:cNvSpPr/>
              <p:nvPr/>
            </p:nvSpPr>
            <p:spPr>
              <a:xfrm>
                <a:off x="3527811" y="195554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33" name="object 16">
                <a:extLst>
                  <a:ext uri="{FF2B5EF4-FFF2-40B4-BE49-F238E27FC236}">
                    <a16:creationId xmlns:a16="http://schemas.microsoft.com/office/drawing/2014/main" id="{11B7F768-112A-A194-9CEC-D4E117162C94}"/>
                  </a:ext>
                </a:extLst>
              </p:cNvPr>
              <p:cNvSpPr/>
              <p:nvPr/>
            </p:nvSpPr>
            <p:spPr>
              <a:xfrm>
                <a:off x="3714916" y="195274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34" name="object 16">
                <a:extLst>
                  <a:ext uri="{FF2B5EF4-FFF2-40B4-BE49-F238E27FC236}">
                    <a16:creationId xmlns:a16="http://schemas.microsoft.com/office/drawing/2014/main" id="{3A32AEA8-B398-0888-3D3B-39EE6D64F411}"/>
                  </a:ext>
                </a:extLst>
              </p:cNvPr>
              <p:cNvSpPr/>
              <p:nvPr/>
            </p:nvSpPr>
            <p:spPr>
              <a:xfrm>
                <a:off x="3336962" y="195554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35" name="object 16">
                <a:extLst>
                  <a:ext uri="{FF2B5EF4-FFF2-40B4-BE49-F238E27FC236}">
                    <a16:creationId xmlns:a16="http://schemas.microsoft.com/office/drawing/2014/main" id="{F77842E2-B615-7DBD-14A1-B8936F65DC9D}"/>
                  </a:ext>
                </a:extLst>
              </p:cNvPr>
              <p:cNvSpPr/>
              <p:nvPr/>
            </p:nvSpPr>
            <p:spPr>
              <a:xfrm>
                <a:off x="3912039" y="195117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36" name="object 16">
                <a:extLst>
                  <a:ext uri="{FF2B5EF4-FFF2-40B4-BE49-F238E27FC236}">
                    <a16:creationId xmlns:a16="http://schemas.microsoft.com/office/drawing/2014/main" id="{A4EFB865-68DE-9118-2208-E6A2B3940A2A}"/>
                  </a:ext>
                </a:extLst>
              </p:cNvPr>
              <p:cNvSpPr/>
              <p:nvPr/>
            </p:nvSpPr>
            <p:spPr>
              <a:xfrm>
                <a:off x="4106700" y="194788"/>
                <a:ext cx="64135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194944">
                    <a:moveTo>
                      <a:pt x="63695" y="0"/>
                    </a:moveTo>
                    <a:lnTo>
                      <a:pt x="0" y="0"/>
                    </a:lnTo>
                    <a:lnTo>
                      <a:pt x="0" y="194560"/>
                    </a:lnTo>
                    <a:lnTo>
                      <a:pt x="63695" y="194560"/>
                    </a:lnTo>
                    <a:lnTo>
                      <a:pt x="63695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txBody>
              <a:bodyPr wrap="square" lIns="0" tIns="0" rIns="0" bIns="0" rtlCol="0"/>
              <a:lstStyle/>
              <a:p>
                <a:endParaRPr sz="180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150EADF0-672E-D3F4-8B55-9068BFF8604F}"/>
                  </a:ext>
                </a:extLst>
              </p:cNvPr>
              <p:cNvSpPr/>
              <p:nvPr/>
            </p:nvSpPr>
            <p:spPr>
              <a:xfrm>
                <a:off x="3149534" y="194065"/>
                <a:ext cx="1273241" cy="194945"/>
              </a:xfrm>
              <a:prstGeom prst="rect">
                <a:avLst/>
              </a:pr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E6BC9F5-50AB-96EB-7BDF-7EF904156F91}"/>
                </a:ext>
              </a:extLst>
            </p:cNvPr>
            <p:cNvCxnSpPr>
              <a:cxnSpLocks/>
            </p:cNvCxnSpPr>
            <p:nvPr/>
          </p:nvCxnSpPr>
          <p:spPr>
            <a:xfrm>
              <a:off x="6217503" y="4024695"/>
              <a:ext cx="25048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BA4CF0D-2031-0CF3-17A0-8AC65954284C}"/>
              </a:ext>
            </a:extLst>
          </p:cNvPr>
          <p:cNvGrpSpPr/>
          <p:nvPr/>
        </p:nvGrpSpPr>
        <p:grpSpPr>
          <a:xfrm>
            <a:off x="6622799" y="4257419"/>
            <a:ext cx="2411689" cy="1242960"/>
            <a:chOff x="6208292" y="4394624"/>
            <a:chExt cx="2411689" cy="1242960"/>
          </a:xfrm>
        </p:grpSpPr>
        <p:sp>
          <p:nvSpPr>
            <p:cNvPr id="39" name="object 44">
              <a:extLst>
                <a:ext uri="{FF2B5EF4-FFF2-40B4-BE49-F238E27FC236}">
                  <a16:creationId xmlns:a16="http://schemas.microsoft.com/office/drawing/2014/main" id="{38A45102-06B4-92F5-1B9C-C54049F92B8B}"/>
                </a:ext>
              </a:extLst>
            </p:cNvPr>
            <p:cNvSpPr txBox="1"/>
            <p:nvPr/>
          </p:nvSpPr>
          <p:spPr>
            <a:xfrm>
              <a:off x="6208292" y="4394624"/>
              <a:ext cx="1452162" cy="300386"/>
            </a:xfrm>
            <a:prstGeom prst="rect">
              <a:avLst/>
            </a:prstGeom>
          </p:spPr>
          <p:txBody>
            <a:bodyPr vert="horz" wrap="square" lIns="0" tIns="23161" rIns="0" bIns="0" rtlCol="0">
              <a:spAutoFit/>
            </a:bodyPr>
            <a:lstStyle/>
            <a:p>
              <a:pPr marL="20141">
                <a:spcBef>
                  <a:spcPts val="181"/>
                </a:spcBef>
                <a:buNone/>
              </a:pPr>
              <a:r>
                <a:rPr sz="1800" dirty="0">
                  <a:latin typeface="Calibri"/>
                  <a:cs typeface="Calibri"/>
                </a:rPr>
                <a:t>Spatial</a:t>
              </a:r>
              <a:r>
                <a:rPr sz="1800" spc="32" dirty="0">
                  <a:latin typeface="Calibri"/>
                  <a:cs typeface="Calibri"/>
                </a:rPr>
                <a:t> </a:t>
              </a:r>
              <a:r>
                <a:rPr sz="1800" spc="-16" dirty="0">
                  <a:latin typeface="Calibri"/>
                  <a:cs typeface="Calibri"/>
                </a:rPr>
                <a:t>Sharing</a:t>
              </a:r>
              <a:endParaRPr sz="1800" dirty="0">
                <a:latin typeface="Calibri"/>
                <a:cs typeface="Calibri"/>
              </a:endParaRPr>
            </a:p>
          </p:txBody>
        </p:sp>
        <p:sp>
          <p:nvSpPr>
            <p:cNvPr id="40" name="object 7">
              <a:extLst>
                <a:ext uri="{FF2B5EF4-FFF2-40B4-BE49-F238E27FC236}">
                  <a16:creationId xmlns:a16="http://schemas.microsoft.com/office/drawing/2014/main" id="{9C418B12-1DBC-56DD-DA6E-14C7A11AFD8C}"/>
                </a:ext>
              </a:extLst>
            </p:cNvPr>
            <p:cNvSpPr txBox="1"/>
            <p:nvPr/>
          </p:nvSpPr>
          <p:spPr>
            <a:xfrm>
              <a:off x="6241364" y="5022787"/>
              <a:ext cx="725075" cy="299100"/>
            </a:xfrm>
            <a:prstGeom prst="rect">
              <a:avLst/>
            </a:prstGeom>
            <a:solidFill>
              <a:srgbClr val="92D050"/>
            </a:solidFill>
            <a:ln w="5308">
              <a:solidFill>
                <a:srgbClr val="172C51"/>
              </a:solidFill>
            </a:ln>
          </p:spPr>
          <p:txBody>
            <a:bodyPr vert="horz" wrap="square" lIns="0" tIns="52367" rIns="0" bIns="0" rtlCol="0">
              <a:spAutoFit/>
            </a:bodyPr>
            <a:lstStyle/>
            <a:p>
              <a:pPr algn="ctr">
                <a:spcBef>
                  <a:spcPts val="412"/>
                </a:spcBef>
                <a:buNone/>
              </a:pPr>
              <a:r>
                <a:rPr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T2</a:t>
              </a:r>
              <a:endParaRPr sz="1600" dirty="0">
                <a:latin typeface="Calibri"/>
                <a:cs typeface="Calibri"/>
              </a:endParaRPr>
            </a:p>
          </p:txBody>
        </p:sp>
        <p:sp>
          <p:nvSpPr>
            <p:cNvPr id="41" name="object 8">
              <a:extLst>
                <a:ext uri="{FF2B5EF4-FFF2-40B4-BE49-F238E27FC236}">
                  <a16:creationId xmlns:a16="http://schemas.microsoft.com/office/drawing/2014/main" id="{29F45084-11DF-4B28-E1D6-FC527665D0B3}"/>
                </a:ext>
              </a:extLst>
            </p:cNvPr>
            <p:cNvSpPr txBox="1"/>
            <p:nvPr/>
          </p:nvSpPr>
          <p:spPr>
            <a:xfrm>
              <a:off x="6239127" y="4720387"/>
              <a:ext cx="868913" cy="299100"/>
            </a:xfrm>
            <a:prstGeom prst="rect">
              <a:avLst/>
            </a:prstGeom>
            <a:solidFill>
              <a:srgbClr val="FFC000"/>
            </a:solidFill>
            <a:ln w="5307">
              <a:solidFill>
                <a:srgbClr val="172C51"/>
              </a:solidFill>
            </a:ln>
          </p:spPr>
          <p:txBody>
            <a:bodyPr vert="horz" wrap="square" lIns="0" tIns="52367" rIns="0" bIns="0" rtlCol="0">
              <a:spAutoFit/>
            </a:bodyPr>
            <a:lstStyle/>
            <a:p>
              <a:pPr algn="ctr">
                <a:spcBef>
                  <a:spcPts val="412"/>
                </a:spcBef>
                <a:buNone/>
              </a:pPr>
              <a:r>
                <a:rPr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T3</a:t>
              </a:r>
              <a:endParaRPr sz="1600" dirty="0">
                <a:latin typeface="Calibri"/>
                <a:cs typeface="Calibri"/>
              </a:endParaRPr>
            </a:p>
          </p:txBody>
        </p:sp>
        <p:sp>
          <p:nvSpPr>
            <p:cNvPr id="42" name="object 7">
              <a:extLst>
                <a:ext uri="{FF2B5EF4-FFF2-40B4-BE49-F238E27FC236}">
                  <a16:creationId xmlns:a16="http://schemas.microsoft.com/office/drawing/2014/main" id="{1ECDB846-4452-23CE-0845-53FEB0F3E355}"/>
                </a:ext>
              </a:extLst>
            </p:cNvPr>
            <p:cNvSpPr txBox="1"/>
            <p:nvPr/>
          </p:nvSpPr>
          <p:spPr>
            <a:xfrm>
              <a:off x="6242375" y="5338484"/>
              <a:ext cx="667069" cy="299100"/>
            </a:xfrm>
            <a:prstGeom prst="rect">
              <a:avLst/>
            </a:prstGeom>
            <a:solidFill>
              <a:schemeClr val="accent1"/>
            </a:solidFill>
            <a:ln w="5308">
              <a:solidFill>
                <a:srgbClr val="172C51"/>
              </a:solidFill>
            </a:ln>
          </p:spPr>
          <p:txBody>
            <a:bodyPr vert="horz" wrap="square" lIns="0" tIns="52367" rIns="0" bIns="0" rtlCol="0">
              <a:spAutoFit/>
            </a:bodyPr>
            <a:lstStyle/>
            <a:p>
              <a:pPr algn="ctr">
                <a:spcBef>
                  <a:spcPts val="412"/>
                </a:spcBef>
                <a:buNone/>
              </a:pPr>
              <a:r>
                <a:rPr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T</a:t>
              </a:r>
              <a:r>
                <a:rPr lang="en-US" sz="1600" spc="-40" dirty="0">
                  <a:solidFill>
                    <a:srgbClr val="FFFFFF"/>
                  </a:solidFill>
                  <a:latin typeface="Calibri"/>
                  <a:cs typeface="Calibri"/>
                </a:rPr>
                <a:t>1</a:t>
              </a:r>
              <a:endParaRPr sz="1600" dirty="0">
                <a:latin typeface="Calibri"/>
                <a:cs typeface="Calibri"/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DDDF7F23-29EB-5439-A232-A452B046E40B}"/>
                </a:ext>
              </a:extLst>
            </p:cNvPr>
            <p:cNvCxnSpPr>
              <a:cxnSpLocks/>
            </p:cNvCxnSpPr>
            <p:nvPr/>
          </p:nvCxnSpPr>
          <p:spPr>
            <a:xfrm>
              <a:off x="6268781" y="5637584"/>
              <a:ext cx="23512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551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DECFA-F971-9599-332C-AF7787031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Spatial Sharing Mechanisms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F7962-C372-9FD1-6271-6EB87F042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9938" y="2106404"/>
            <a:ext cx="3795713" cy="30480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Persistent Threads </a:t>
            </a:r>
            <a:r>
              <a:rPr lang="en-US" sz="2000" b="1" dirty="0">
                <a:solidFill>
                  <a:srgbClr val="0066FF"/>
                </a:solidFill>
              </a:rPr>
              <a:t>[TPDS’23]</a:t>
            </a:r>
          </a:p>
          <a:p>
            <a:r>
              <a:rPr lang="en-US" sz="2000" dirty="0"/>
              <a:t>Software-controlled work sharing.</a:t>
            </a:r>
          </a:p>
          <a:p>
            <a:r>
              <a:rPr lang="en-US" sz="2000" dirty="0"/>
              <a:t>Requires kernel modification</a:t>
            </a:r>
          </a:p>
          <a:p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EE5264-9579-9300-2184-A5854E7A1BB0}"/>
              </a:ext>
            </a:extLst>
          </p:cNvPr>
          <p:cNvSpPr/>
          <p:nvPr/>
        </p:nvSpPr>
        <p:spPr bwMode="auto">
          <a:xfrm>
            <a:off x="4876800" y="2095112"/>
            <a:ext cx="3781630" cy="2727355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triangle" w="sm" len="lg"/>
            <a:tailEnd type="triangle" w="sm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2CFC252-8902-85A4-E831-11DD20174C15}"/>
              </a:ext>
            </a:extLst>
          </p:cNvPr>
          <p:cNvSpPr txBox="1">
            <a:spLocks/>
          </p:cNvSpPr>
          <p:nvPr/>
        </p:nvSpPr>
        <p:spPr bwMode="auto">
          <a:xfrm>
            <a:off x="4897244" y="2162980"/>
            <a:ext cx="379571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76" tIns="45588" rIns="91176" bIns="4558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841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0620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3922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17224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1796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6368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0940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5512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000" b="1" kern="0" dirty="0"/>
              <a:t>TPC Masking </a:t>
            </a:r>
            <a:r>
              <a:rPr lang="en-US" sz="2000" b="1" kern="0" dirty="0">
                <a:solidFill>
                  <a:srgbClr val="0066FF"/>
                </a:solidFill>
              </a:rPr>
              <a:t>[RTSS’23]</a:t>
            </a:r>
          </a:p>
          <a:p>
            <a:r>
              <a:rPr lang="en-US" sz="2000" dirty="0"/>
              <a:t>Hardware-enforced partitioning. </a:t>
            </a:r>
          </a:p>
          <a:p>
            <a:r>
              <a:rPr lang="en-US" sz="2000" dirty="0"/>
              <a:t>No kernel modification</a:t>
            </a:r>
          </a:p>
          <a:p>
            <a:r>
              <a:rPr lang="en-US" sz="2000" dirty="0"/>
              <a:t>Controlling TPCs indirectly controls SM allocation.</a:t>
            </a:r>
          </a:p>
          <a:p>
            <a:endParaRPr lang="en-US" sz="2000" kern="0" dirty="0"/>
          </a:p>
          <a:p>
            <a:endParaRPr lang="en-US" sz="2000" kern="0" dirty="0"/>
          </a:p>
          <a:p>
            <a:endParaRPr lang="en-US" sz="2000" kern="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06F267-D02B-2880-4BB6-23B3FC1D50AC}"/>
              </a:ext>
            </a:extLst>
          </p:cNvPr>
          <p:cNvSpPr txBox="1"/>
          <p:nvPr/>
        </p:nvSpPr>
        <p:spPr>
          <a:xfrm>
            <a:off x="780004" y="1512614"/>
            <a:ext cx="2497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C00000"/>
              </a:buClr>
            </a:pPr>
            <a:r>
              <a:rPr lang="en-US" sz="2000" dirty="0"/>
              <a:t>Ensures Isolation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6CA4149-43AE-9345-E112-B0DAAE622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32" y="3630404"/>
            <a:ext cx="4667141" cy="23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0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78EF4-E8ED-EC67-4D98-DCACC1C4F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Limitation of Existing Solutions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444FB-02D0-7499-23D3-C13FE92C1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Existing schedulers use </a:t>
            </a:r>
            <a:r>
              <a:rPr lang="en-US" sz="2000" b="1" dirty="0">
                <a:solidFill>
                  <a:srgbClr val="0066FF"/>
                </a:solidFill>
              </a:rPr>
              <a:t>static SM allocation</a:t>
            </a:r>
            <a:r>
              <a:rPr lang="en-US" altLang="zh-CN" sz="2000" dirty="0"/>
              <a:t>:</a:t>
            </a:r>
          </a:p>
          <a:p>
            <a:pPr lvl="1"/>
            <a:r>
              <a:rPr lang="en-US" sz="1800" dirty="0"/>
              <a:t>Offline WCET estimation. </a:t>
            </a:r>
          </a:p>
          <a:p>
            <a:pPr lvl="1"/>
            <a:r>
              <a:rPr lang="en-US" sz="1800" dirty="0"/>
              <a:t>Fixed SM allocation</a:t>
            </a:r>
          </a:p>
          <a:p>
            <a:pPr lvl="1"/>
            <a:r>
              <a:rPr lang="en-US" sz="1800" dirty="0"/>
              <a:t>Cannot adapt at runtime</a:t>
            </a:r>
          </a:p>
          <a:p>
            <a:pPr lvl="1"/>
            <a:r>
              <a:rPr lang="en-US" sz="1800" dirty="0"/>
              <a:t>Example: </a:t>
            </a:r>
            <a:r>
              <a:rPr lang="en-US" sz="1800" dirty="0" err="1"/>
              <a:t>SMshare</a:t>
            </a:r>
            <a:r>
              <a:rPr lang="en-US" sz="1800" dirty="0"/>
              <a:t> </a:t>
            </a:r>
            <a:r>
              <a:rPr lang="en-US" sz="1800" dirty="0">
                <a:solidFill>
                  <a:srgbClr val="0066FF"/>
                </a:solidFill>
              </a:rPr>
              <a:t>[HPCA’12] </a:t>
            </a:r>
            <a:r>
              <a:rPr lang="en-US" sz="1800" dirty="0">
                <a:solidFill>
                  <a:srgbClr val="0066FF"/>
                </a:solidFill>
                <a:sym typeface="Wingdings" pitchFamily="2" charset="2"/>
              </a:rPr>
              <a:t> </a:t>
            </a:r>
            <a:r>
              <a:rPr lang="en-US" sz="1800" dirty="0"/>
              <a:t>equal SMs to all tasks.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000" dirty="0"/>
              <a:t>Two periodic GPU tasks (execution time, period)</a:t>
            </a:r>
          </a:p>
          <a:p>
            <a:pPr lvl="2"/>
            <a:r>
              <a:rPr lang="en-US" sz="1600" dirty="0"/>
              <a:t> mm (29ms, 45ms) and </a:t>
            </a:r>
            <a:r>
              <a:rPr lang="en-US" sz="1600" dirty="0" err="1"/>
              <a:t>stereodisparity</a:t>
            </a:r>
            <a:r>
              <a:rPr lang="en-US" sz="1600" dirty="0"/>
              <a:t> (2.4ms, 21ms).</a:t>
            </a:r>
          </a:p>
          <a:p>
            <a:pPr marL="833438" lvl="2" indent="0">
              <a:buNone/>
            </a:pPr>
            <a:endParaRPr lang="en-US" dirty="0"/>
          </a:p>
          <a:p>
            <a:pPr lvl="2"/>
            <a:endParaRPr lang="en-US" sz="2000" dirty="0"/>
          </a:p>
          <a:p>
            <a:r>
              <a:rPr lang="en-US" sz="2000" dirty="0"/>
              <a:t>Increase the input for </a:t>
            </a:r>
            <a:r>
              <a:rPr lang="en-US" sz="2000" dirty="0" err="1"/>
              <a:t>stereodisparity</a:t>
            </a:r>
            <a:r>
              <a:rPr lang="en-US" sz="2000" dirty="0"/>
              <a:t> at control period 80.</a:t>
            </a:r>
          </a:p>
          <a:p>
            <a:pPr marL="0" indent="0">
              <a:buNone/>
            </a:pPr>
            <a:endParaRPr lang="en-US" sz="2600" dirty="0"/>
          </a:p>
        </p:txBody>
      </p:sp>
      <p:pic>
        <p:nvPicPr>
          <p:cNvPr id="4" name="Picture 3" descr="A graph with orange lines&#10;&#10;Description automatically generated">
            <a:extLst>
              <a:ext uri="{FF2B5EF4-FFF2-40B4-BE49-F238E27FC236}">
                <a16:creationId xmlns:a16="http://schemas.microsoft.com/office/drawing/2014/main" id="{B43CB538-C2AB-EA31-A0A2-13765A409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33" y="1274879"/>
            <a:ext cx="7572214" cy="2286000"/>
          </a:xfrm>
          <a:prstGeom prst="rect">
            <a:avLst/>
          </a:prstGeom>
        </p:spPr>
      </p:pic>
      <p:sp>
        <p:nvSpPr>
          <p:cNvPr id="5" name="Up Arrow 4">
            <a:extLst>
              <a:ext uri="{FF2B5EF4-FFF2-40B4-BE49-F238E27FC236}">
                <a16:creationId xmlns:a16="http://schemas.microsoft.com/office/drawing/2014/main" id="{70A98232-31FE-9FA9-B7E7-A579D920F410}"/>
              </a:ext>
            </a:extLst>
          </p:cNvPr>
          <p:cNvSpPr/>
          <p:nvPr/>
        </p:nvSpPr>
        <p:spPr bwMode="auto">
          <a:xfrm rot="19518734">
            <a:off x="4875153" y="2192516"/>
            <a:ext cx="405428" cy="1191986"/>
          </a:xfrm>
          <a:prstGeom prst="upArrow">
            <a:avLst/>
          </a:prstGeom>
          <a:solidFill>
            <a:srgbClr val="0066FF"/>
          </a:solidFill>
          <a:ln w="6350" cap="flat" cmpd="sng" algn="ctr">
            <a:solidFill>
              <a:schemeClr val="tx1"/>
            </a:solidFill>
            <a:prstDash val="solid"/>
            <a:round/>
            <a:headEnd type="triangle" w="sm" len="lg"/>
            <a:tailEnd type="triangle" w="sm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400" b="0" i="0" u="sng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0DE1D1-9DCC-67AA-7CE8-747BC6A7A2E2}"/>
              </a:ext>
            </a:extLst>
          </p:cNvPr>
          <p:cNvSpPr txBox="1">
            <a:spLocks/>
          </p:cNvSpPr>
          <p:nvPr/>
        </p:nvSpPr>
        <p:spPr bwMode="auto">
          <a:xfrm>
            <a:off x="768079" y="1295400"/>
            <a:ext cx="8102692" cy="2187574"/>
          </a:xfrm>
          <a:prstGeom prst="rect">
            <a:avLst/>
          </a:prstGeom>
          <a:solidFill>
            <a:srgbClr val="CCFFCC"/>
          </a:solidFill>
          <a:ln cap="rnd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866449665">
                  <a:custGeom>
                    <a:avLst/>
                    <a:gdLst>
                      <a:gd name="connsiteX0" fmla="*/ 0 w 7937438"/>
                      <a:gd name="connsiteY0" fmla="*/ 0 h 2035174"/>
                      <a:gd name="connsiteX1" fmla="*/ 487585 w 7937438"/>
                      <a:gd name="connsiteY1" fmla="*/ 0 h 2035174"/>
                      <a:gd name="connsiteX2" fmla="*/ 1213294 w 7937438"/>
                      <a:gd name="connsiteY2" fmla="*/ 0 h 2035174"/>
                      <a:gd name="connsiteX3" fmla="*/ 1939003 w 7937438"/>
                      <a:gd name="connsiteY3" fmla="*/ 0 h 2035174"/>
                      <a:gd name="connsiteX4" fmla="*/ 2505963 w 7937438"/>
                      <a:gd name="connsiteY4" fmla="*/ 0 h 2035174"/>
                      <a:gd name="connsiteX5" fmla="*/ 2914174 w 7937438"/>
                      <a:gd name="connsiteY5" fmla="*/ 0 h 2035174"/>
                      <a:gd name="connsiteX6" fmla="*/ 3401759 w 7937438"/>
                      <a:gd name="connsiteY6" fmla="*/ 0 h 2035174"/>
                      <a:gd name="connsiteX7" fmla="*/ 3730596 w 7937438"/>
                      <a:gd name="connsiteY7" fmla="*/ 0 h 2035174"/>
                      <a:gd name="connsiteX8" fmla="*/ 4059433 w 7937438"/>
                      <a:gd name="connsiteY8" fmla="*/ 0 h 2035174"/>
                      <a:gd name="connsiteX9" fmla="*/ 4785141 w 7937438"/>
                      <a:gd name="connsiteY9" fmla="*/ 0 h 2035174"/>
                      <a:gd name="connsiteX10" fmla="*/ 5193352 w 7937438"/>
                      <a:gd name="connsiteY10" fmla="*/ 0 h 2035174"/>
                      <a:gd name="connsiteX11" fmla="*/ 5522189 w 7937438"/>
                      <a:gd name="connsiteY11" fmla="*/ 0 h 2035174"/>
                      <a:gd name="connsiteX12" fmla="*/ 6009774 w 7937438"/>
                      <a:gd name="connsiteY12" fmla="*/ 0 h 2035174"/>
                      <a:gd name="connsiteX13" fmla="*/ 6735483 w 7937438"/>
                      <a:gd name="connsiteY13" fmla="*/ 0 h 2035174"/>
                      <a:gd name="connsiteX14" fmla="*/ 7381817 w 7937438"/>
                      <a:gd name="connsiteY14" fmla="*/ 0 h 2035174"/>
                      <a:gd name="connsiteX15" fmla="*/ 7937438 w 7937438"/>
                      <a:gd name="connsiteY15" fmla="*/ 0 h 2035174"/>
                      <a:gd name="connsiteX16" fmla="*/ 7937438 w 7937438"/>
                      <a:gd name="connsiteY16" fmla="*/ 468090 h 2035174"/>
                      <a:gd name="connsiteX17" fmla="*/ 7937438 w 7937438"/>
                      <a:gd name="connsiteY17" fmla="*/ 956532 h 2035174"/>
                      <a:gd name="connsiteX18" fmla="*/ 7937438 w 7937438"/>
                      <a:gd name="connsiteY18" fmla="*/ 1485677 h 2035174"/>
                      <a:gd name="connsiteX19" fmla="*/ 7937438 w 7937438"/>
                      <a:gd name="connsiteY19" fmla="*/ 2035174 h 2035174"/>
                      <a:gd name="connsiteX20" fmla="*/ 7608601 w 7937438"/>
                      <a:gd name="connsiteY20" fmla="*/ 2035174 h 2035174"/>
                      <a:gd name="connsiteX21" fmla="*/ 7279765 w 7937438"/>
                      <a:gd name="connsiteY21" fmla="*/ 2035174 h 2035174"/>
                      <a:gd name="connsiteX22" fmla="*/ 6792179 w 7937438"/>
                      <a:gd name="connsiteY22" fmla="*/ 2035174 h 2035174"/>
                      <a:gd name="connsiteX23" fmla="*/ 6066470 w 7937438"/>
                      <a:gd name="connsiteY23" fmla="*/ 2035174 h 2035174"/>
                      <a:gd name="connsiteX24" fmla="*/ 5737634 w 7937438"/>
                      <a:gd name="connsiteY24" fmla="*/ 2035174 h 2035174"/>
                      <a:gd name="connsiteX25" fmla="*/ 5329423 w 7937438"/>
                      <a:gd name="connsiteY25" fmla="*/ 2035174 h 2035174"/>
                      <a:gd name="connsiteX26" fmla="*/ 4603714 w 7937438"/>
                      <a:gd name="connsiteY26" fmla="*/ 2035174 h 2035174"/>
                      <a:gd name="connsiteX27" fmla="*/ 3878005 w 7937438"/>
                      <a:gd name="connsiteY27" fmla="*/ 2035174 h 2035174"/>
                      <a:gd name="connsiteX28" fmla="*/ 3549169 w 7937438"/>
                      <a:gd name="connsiteY28" fmla="*/ 2035174 h 2035174"/>
                      <a:gd name="connsiteX29" fmla="*/ 3140958 w 7937438"/>
                      <a:gd name="connsiteY29" fmla="*/ 2035174 h 2035174"/>
                      <a:gd name="connsiteX30" fmla="*/ 2812121 w 7937438"/>
                      <a:gd name="connsiteY30" fmla="*/ 2035174 h 2035174"/>
                      <a:gd name="connsiteX31" fmla="*/ 2086412 w 7937438"/>
                      <a:gd name="connsiteY31" fmla="*/ 2035174 h 2035174"/>
                      <a:gd name="connsiteX32" fmla="*/ 1757576 w 7937438"/>
                      <a:gd name="connsiteY32" fmla="*/ 2035174 h 2035174"/>
                      <a:gd name="connsiteX33" fmla="*/ 1269990 w 7937438"/>
                      <a:gd name="connsiteY33" fmla="*/ 2035174 h 2035174"/>
                      <a:gd name="connsiteX34" fmla="*/ 782405 w 7937438"/>
                      <a:gd name="connsiteY34" fmla="*/ 2035174 h 2035174"/>
                      <a:gd name="connsiteX35" fmla="*/ 0 w 7937438"/>
                      <a:gd name="connsiteY35" fmla="*/ 2035174 h 2035174"/>
                      <a:gd name="connsiteX36" fmla="*/ 0 w 7937438"/>
                      <a:gd name="connsiteY36" fmla="*/ 1587436 h 2035174"/>
                      <a:gd name="connsiteX37" fmla="*/ 0 w 7937438"/>
                      <a:gd name="connsiteY37" fmla="*/ 1037939 h 2035174"/>
                      <a:gd name="connsiteX38" fmla="*/ 0 w 7937438"/>
                      <a:gd name="connsiteY38" fmla="*/ 549497 h 2035174"/>
                      <a:gd name="connsiteX39" fmla="*/ 0 w 7937438"/>
                      <a:gd name="connsiteY39" fmla="*/ 0 h 2035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7937438" h="2035174" fill="none" extrusionOk="0">
                        <a:moveTo>
                          <a:pt x="0" y="0"/>
                        </a:moveTo>
                        <a:cubicBezTo>
                          <a:pt x="101014" y="-13083"/>
                          <a:pt x="292051" y="50792"/>
                          <a:pt x="487585" y="0"/>
                        </a:cubicBezTo>
                        <a:cubicBezTo>
                          <a:pt x="683119" y="-50792"/>
                          <a:pt x="913591" y="1211"/>
                          <a:pt x="1213294" y="0"/>
                        </a:cubicBezTo>
                        <a:cubicBezTo>
                          <a:pt x="1512997" y="-1211"/>
                          <a:pt x="1725400" y="51287"/>
                          <a:pt x="1939003" y="0"/>
                        </a:cubicBezTo>
                        <a:cubicBezTo>
                          <a:pt x="2152606" y="-51287"/>
                          <a:pt x="2368691" y="35264"/>
                          <a:pt x="2505963" y="0"/>
                        </a:cubicBezTo>
                        <a:cubicBezTo>
                          <a:pt x="2643235" y="-35264"/>
                          <a:pt x="2716986" y="20317"/>
                          <a:pt x="2914174" y="0"/>
                        </a:cubicBezTo>
                        <a:cubicBezTo>
                          <a:pt x="3111362" y="-20317"/>
                          <a:pt x="3185111" y="47877"/>
                          <a:pt x="3401759" y="0"/>
                        </a:cubicBezTo>
                        <a:cubicBezTo>
                          <a:pt x="3618407" y="-47877"/>
                          <a:pt x="3614583" y="521"/>
                          <a:pt x="3730596" y="0"/>
                        </a:cubicBezTo>
                        <a:cubicBezTo>
                          <a:pt x="3846609" y="-521"/>
                          <a:pt x="3927715" y="10113"/>
                          <a:pt x="4059433" y="0"/>
                        </a:cubicBezTo>
                        <a:cubicBezTo>
                          <a:pt x="4191151" y="-10113"/>
                          <a:pt x="4518382" y="28111"/>
                          <a:pt x="4785141" y="0"/>
                        </a:cubicBezTo>
                        <a:cubicBezTo>
                          <a:pt x="5051900" y="-28111"/>
                          <a:pt x="5016253" y="35378"/>
                          <a:pt x="5193352" y="0"/>
                        </a:cubicBezTo>
                        <a:cubicBezTo>
                          <a:pt x="5370451" y="-35378"/>
                          <a:pt x="5416369" y="24812"/>
                          <a:pt x="5522189" y="0"/>
                        </a:cubicBezTo>
                        <a:cubicBezTo>
                          <a:pt x="5628009" y="-24812"/>
                          <a:pt x="5829451" y="6868"/>
                          <a:pt x="6009774" y="0"/>
                        </a:cubicBezTo>
                        <a:cubicBezTo>
                          <a:pt x="6190097" y="-6868"/>
                          <a:pt x="6388615" y="15829"/>
                          <a:pt x="6735483" y="0"/>
                        </a:cubicBezTo>
                        <a:cubicBezTo>
                          <a:pt x="7082351" y="-15829"/>
                          <a:pt x="7145845" y="71710"/>
                          <a:pt x="7381817" y="0"/>
                        </a:cubicBezTo>
                        <a:cubicBezTo>
                          <a:pt x="7617789" y="-71710"/>
                          <a:pt x="7799092" y="56424"/>
                          <a:pt x="7937438" y="0"/>
                        </a:cubicBezTo>
                        <a:cubicBezTo>
                          <a:pt x="7941473" y="222835"/>
                          <a:pt x="7904199" y="295389"/>
                          <a:pt x="7937438" y="468090"/>
                        </a:cubicBezTo>
                        <a:cubicBezTo>
                          <a:pt x="7970677" y="640791"/>
                          <a:pt x="7892220" y="820279"/>
                          <a:pt x="7937438" y="956532"/>
                        </a:cubicBezTo>
                        <a:cubicBezTo>
                          <a:pt x="7982656" y="1092785"/>
                          <a:pt x="7884690" y="1226719"/>
                          <a:pt x="7937438" y="1485677"/>
                        </a:cubicBezTo>
                        <a:cubicBezTo>
                          <a:pt x="7990186" y="1744635"/>
                          <a:pt x="7888225" y="1839070"/>
                          <a:pt x="7937438" y="2035174"/>
                        </a:cubicBezTo>
                        <a:cubicBezTo>
                          <a:pt x="7807495" y="2054154"/>
                          <a:pt x="7750787" y="2025769"/>
                          <a:pt x="7608601" y="2035174"/>
                        </a:cubicBezTo>
                        <a:cubicBezTo>
                          <a:pt x="7466415" y="2044579"/>
                          <a:pt x="7392874" y="1997628"/>
                          <a:pt x="7279765" y="2035174"/>
                        </a:cubicBezTo>
                        <a:cubicBezTo>
                          <a:pt x="7166656" y="2072720"/>
                          <a:pt x="6907150" y="2004575"/>
                          <a:pt x="6792179" y="2035174"/>
                        </a:cubicBezTo>
                        <a:cubicBezTo>
                          <a:pt x="6677208" y="2065773"/>
                          <a:pt x="6253074" y="1969743"/>
                          <a:pt x="6066470" y="2035174"/>
                        </a:cubicBezTo>
                        <a:cubicBezTo>
                          <a:pt x="5879866" y="2100605"/>
                          <a:pt x="5831971" y="2008777"/>
                          <a:pt x="5737634" y="2035174"/>
                        </a:cubicBezTo>
                        <a:cubicBezTo>
                          <a:pt x="5643297" y="2061571"/>
                          <a:pt x="5446255" y="1992908"/>
                          <a:pt x="5329423" y="2035174"/>
                        </a:cubicBezTo>
                        <a:cubicBezTo>
                          <a:pt x="5212591" y="2077440"/>
                          <a:pt x="4911655" y="1997170"/>
                          <a:pt x="4603714" y="2035174"/>
                        </a:cubicBezTo>
                        <a:cubicBezTo>
                          <a:pt x="4295773" y="2073178"/>
                          <a:pt x="4121983" y="1987224"/>
                          <a:pt x="3878005" y="2035174"/>
                        </a:cubicBezTo>
                        <a:cubicBezTo>
                          <a:pt x="3634027" y="2083124"/>
                          <a:pt x="3665803" y="2034153"/>
                          <a:pt x="3549169" y="2035174"/>
                        </a:cubicBezTo>
                        <a:cubicBezTo>
                          <a:pt x="3432535" y="2036195"/>
                          <a:pt x="3239437" y="2019179"/>
                          <a:pt x="3140958" y="2035174"/>
                        </a:cubicBezTo>
                        <a:cubicBezTo>
                          <a:pt x="3042479" y="2051169"/>
                          <a:pt x="2928747" y="2024304"/>
                          <a:pt x="2812121" y="2035174"/>
                        </a:cubicBezTo>
                        <a:cubicBezTo>
                          <a:pt x="2695495" y="2046044"/>
                          <a:pt x="2419878" y="2007897"/>
                          <a:pt x="2086412" y="2035174"/>
                        </a:cubicBezTo>
                        <a:cubicBezTo>
                          <a:pt x="1752946" y="2062451"/>
                          <a:pt x="1909453" y="2028549"/>
                          <a:pt x="1757576" y="2035174"/>
                        </a:cubicBezTo>
                        <a:cubicBezTo>
                          <a:pt x="1605699" y="2041799"/>
                          <a:pt x="1413830" y="2013622"/>
                          <a:pt x="1269990" y="2035174"/>
                        </a:cubicBezTo>
                        <a:cubicBezTo>
                          <a:pt x="1126150" y="2056726"/>
                          <a:pt x="881785" y="1996416"/>
                          <a:pt x="782405" y="2035174"/>
                        </a:cubicBezTo>
                        <a:cubicBezTo>
                          <a:pt x="683026" y="2073932"/>
                          <a:pt x="381749" y="1941673"/>
                          <a:pt x="0" y="2035174"/>
                        </a:cubicBezTo>
                        <a:cubicBezTo>
                          <a:pt x="-24998" y="1910817"/>
                          <a:pt x="40516" y="1717801"/>
                          <a:pt x="0" y="1587436"/>
                        </a:cubicBezTo>
                        <a:cubicBezTo>
                          <a:pt x="-40516" y="1457071"/>
                          <a:pt x="9806" y="1198046"/>
                          <a:pt x="0" y="1037939"/>
                        </a:cubicBezTo>
                        <a:cubicBezTo>
                          <a:pt x="-9806" y="877832"/>
                          <a:pt x="33442" y="716422"/>
                          <a:pt x="0" y="549497"/>
                        </a:cubicBezTo>
                        <a:cubicBezTo>
                          <a:pt x="-33442" y="382572"/>
                          <a:pt x="42763" y="142553"/>
                          <a:pt x="0" y="0"/>
                        </a:cubicBezTo>
                        <a:close/>
                      </a:path>
                      <a:path w="7937438" h="2035174" stroke="0" extrusionOk="0">
                        <a:moveTo>
                          <a:pt x="0" y="0"/>
                        </a:moveTo>
                        <a:cubicBezTo>
                          <a:pt x="196086" y="-868"/>
                          <a:pt x="295782" y="4731"/>
                          <a:pt x="566960" y="0"/>
                        </a:cubicBezTo>
                        <a:cubicBezTo>
                          <a:pt x="838138" y="-4731"/>
                          <a:pt x="954828" y="21390"/>
                          <a:pt x="1213294" y="0"/>
                        </a:cubicBezTo>
                        <a:cubicBezTo>
                          <a:pt x="1471760" y="-21390"/>
                          <a:pt x="1398801" y="4191"/>
                          <a:pt x="1542131" y="0"/>
                        </a:cubicBezTo>
                        <a:cubicBezTo>
                          <a:pt x="1685461" y="-4191"/>
                          <a:pt x="1720013" y="24417"/>
                          <a:pt x="1870968" y="0"/>
                        </a:cubicBezTo>
                        <a:cubicBezTo>
                          <a:pt x="2021923" y="-24417"/>
                          <a:pt x="2374524" y="36223"/>
                          <a:pt x="2517302" y="0"/>
                        </a:cubicBezTo>
                        <a:cubicBezTo>
                          <a:pt x="2660080" y="-36223"/>
                          <a:pt x="2893664" y="2287"/>
                          <a:pt x="3084262" y="0"/>
                        </a:cubicBezTo>
                        <a:cubicBezTo>
                          <a:pt x="3274860" y="-2287"/>
                          <a:pt x="3484980" y="19640"/>
                          <a:pt x="3809970" y="0"/>
                        </a:cubicBezTo>
                        <a:cubicBezTo>
                          <a:pt x="4134960" y="-19640"/>
                          <a:pt x="3994197" y="22138"/>
                          <a:pt x="4138807" y="0"/>
                        </a:cubicBezTo>
                        <a:cubicBezTo>
                          <a:pt x="4283417" y="-22138"/>
                          <a:pt x="4400189" y="19400"/>
                          <a:pt x="4547018" y="0"/>
                        </a:cubicBezTo>
                        <a:cubicBezTo>
                          <a:pt x="4693847" y="-19400"/>
                          <a:pt x="5028830" y="50666"/>
                          <a:pt x="5272727" y="0"/>
                        </a:cubicBezTo>
                        <a:cubicBezTo>
                          <a:pt x="5516624" y="-50666"/>
                          <a:pt x="5842288" y="81665"/>
                          <a:pt x="5998435" y="0"/>
                        </a:cubicBezTo>
                        <a:cubicBezTo>
                          <a:pt x="6154582" y="-81665"/>
                          <a:pt x="6275905" y="21530"/>
                          <a:pt x="6406646" y="0"/>
                        </a:cubicBezTo>
                        <a:cubicBezTo>
                          <a:pt x="6537387" y="-21530"/>
                          <a:pt x="6883307" y="86488"/>
                          <a:pt x="7132355" y="0"/>
                        </a:cubicBezTo>
                        <a:cubicBezTo>
                          <a:pt x="7381403" y="-86488"/>
                          <a:pt x="7550334" y="32703"/>
                          <a:pt x="7937438" y="0"/>
                        </a:cubicBezTo>
                        <a:cubicBezTo>
                          <a:pt x="7989240" y="205572"/>
                          <a:pt x="7923672" y="417740"/>
                          <a:pt x="7937438" y="549497"/>
                        </a:cubicBezTo>
                        <a:cubicBezTo>
                          <a:pt x="7951204" y="681254"/>
                          <a:pt x="7899557" y="865016"/>
                          <a:pt x="7937438" y="1078642"/>
                        </a:cubicBezTo>
                        <a:cubicBezTo>
                          <a:pt x="7975319" y="1292269"/>
                          <a:pt x="7857167" y="1735013"/>
                          <a:pt x="7937438" y="2035174"/>
                        </a:cubicBezTo>
                        <a:cubicBezTo>
                          <a:pt x="7856339" y="2048408"/>
                          <a:pt x="7738068" y="2022752"/>
                          <a:pt x="7608601" y="2035174"/>
                        </a:cubicBezTo>
                        <a:cubicBezTo>
                          <a:pt x="7479134" y="2047596"/>
                          <a:pt x="7172827" y="1999880"/>
                          <a:pt x="6962267" y="2035174"/>
                        </a:cubicBezTo>
                        <a:cubicBezTo>
                          <a:pt x="6751707" y="2070468"/>
                          <a:pt x="6451898" y="1959698"/>
                          <a:pt x="6236558" y="2035174"/>
                        </a:cubicBezTo>
                        <a:cubicBezTo>
                          <a:pt x="6021218" y="2110650"/>
                          <a:pt x="5685174" y="2005028"/>
                          <a:pt x="5510850" y="2035174"/>
                        </a:cubicBezTo>
                        <a:cubicBezTo>
                          <a:pt x="5336526" y="2065320"/>
                          <a:pt x="4951946" y="2003726"/>
                          <a:pt x="4785141" y="2035174"/>
                        </a:cubicBezTo>
                        <a:cubicBezTo>
                          <a:pt x="4618336" y="2066622"/>
                          <a:pt x="4393752" y="1981010"/>
                          <a:pt x="4138807" y="2035174"/>
                        </a:cubicBezTo>
                        <a:cubicBezTo>
                          <a:pt x="3883862" y="2089338"/>
                          <a:pt x="3910150" y="2034634"/>
                          <a:pt x="3809970" y="2035174"/>
                        </a:cubicBezTo>
                        <a:cubicBezTo>
                          <a:pt x="3709790" y="2035714"/>
                          <a:pt x="3317631" y="2013160"/>
                          <a:pt x="3163636" y="2035174"/>
                        </a:cubicBezTo>
                        <a:cubicBezTo>
                          <a:pt x="3009641" y="2057188"/>
                          <a:pt x="2947653" y="2019265"/>
                          <a:pt x="2834799" y="2035174"/>
                        </a:cubicBezTo>
                        <a:cubicBezTo>
                          <a:pt x="2721945" y="2051083"/>
                          <a:pt x="2460357" y="1999843"/>
                          <a:pt x="2188465" y="2035174"/>
                        </a:cubicBezTo>
                        <a:cubicBezTo>
                          <a:pt x="1916573" y="2070505"/>
                          <a:pt x="1876646" y="1986642"/>
                          <a:pt x="1780254" y="2035174"/>
                        </a:cubicBezTo>
                        <a:cubicBezTo>
                          <a:pt x="1683862" y="2083706"/>
                          <a:pt x="1384652" y="1969621"/>
                          <a:pt x="1213294" y="2035174"/>
                        </a:cubicBezTo>
                        <a:cubicBezTo>
                          <a:pt x="1041936" y="2100727"/>
                          <a:pt x="965166" y="2022197"/>
                          <a:pt x="725709" y="2035174"/>
                        </a:cubicBezTo>
                        <a:cubicBezTo>
                          <a:pt x="486253" y="2048151"/>
                          <a:pt x="323136" y="2013166"/>
                          <a:pt x="0" y="2035174"/>
                        </a:cubicBezTo>
                        <a:cubicBezTo>
                          <a:pt x="-35420" y="1898954"/>
                          <a:pt x="57802" y="1662759"/>
                          <a:pt x="0" y="1526381"/>
                        </a:cubicBezTo>
                        <a:cubicBezTo>
                          <a:pt x="-57802" y="1390003"/>
                          <a:pt x="21428" y="1280026"/>
                          <a:pt x="0" y="1078642"/>
                        </a:cubicBezTo>
                        <a:cubicBezTo>
                          <a:pt x="-21428" y="877258"/>
                          <a:pt x="17170" y="641271"/>
                          <a:pt x="0" y="529145"/>
                        </a:cubicBezTo>
                        <a:cubicBezTo>
                          <a:pt x="-17170" y="417019"/>
                          <a:pt x="46230" y="15832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176" tIns="45588" rIns="91176" bIns="4558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841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0620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3922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17224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1C1F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1796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6368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0940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55123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b="1" dirty="0"/>
              <a:t>Limitations</a:t>
            </a:r>
          </a:p>
          <a:p>
            <a:pPr lvl="1"/>
            <a:r>
              <a:rPr lang="en-US" sz="1800" dirty="0"/>
              <a:t>WCET underestimation → deadline misses.</a:t>
            </a:r>
          </a:p>
          <a:p>
            <a:pPr lvl="1"/>
            <a:r>
              <a:rPr lang="en-US" sz="1800" dirty="0"/>
              <a:t>WCET overestimation → wasted resources.</a:t>
            </a:r>
          </a:p>
          <a:p>
            <a:pPr lvl="1"/>
            <a:r>
              <a:rPr lang="en-US" sz="1800" dirty="0"/>
              <a:t>Cannot adapt to workload changes.</a:t>
            </a:r>
          </a:p>
          <a:p>
            <a:r>
              <a:rPr lang="en-US" sz="2000" dirty="0">
                <a:solidFill>
                  <a:srgbClr val="FF0000"/>
                </a:solidFill>
              </a:rPr>
              <a:t>Challenge: How many SMs should each task receive at runtime when workloads change?</a:t>
            </a:r>
          </a:p>
          <a:p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2481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Feedback Control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25488" y="1143000"/>
            <a:ext cx="7772400" cy="4722813"/>
          </a:xfrm>
        </p:spPr>
        <p:txBody>
          <a:bodyPr/>
          <a:lstStyle/>
          <a:p>
            <a:r>
              <a:rPr lang="en-US" sz="2200" dirty="0"/>
              <a:t>Control the input so the system follows the desired value.</a:t>
            </a:r>
          </a:p>
          <a:p>
            <a:pPr lvl="1"/>
            <a:r>
              <a:rPr lang="en-US" sz="1800" dirty="0"/>
              <a:t>Feedback control scheduling: control CPU utilization </a:t>
            </a:r>
            <a:r>
              <a:rPr lang="en-US" sz="1800" dirty="0">
                <a:solidFill>
                  <a:srgbClr val="0066FF"/>
                </a:solidFill>
              </a:rPr>
              <a:t>[</a:t>
            </a:r>
            <a:r>
              <a:rPr lang="en-US" altLang="zh-CN" sz="1800" dirty="0">
                <a:solidFill>
                  <a:srgbClr val="0066FF"/>
                </a:solidFill>
              </a:rPr>
              <a:t>RTAS’03]</a:t>
            </a:r>
            <a:r>
              <a:rPr lang="en-US" sz="1800" dirty="0">
                <a:solidFill>
                  <a:srgbClr val="0066FF"/>
                </a:solidFill>
              </a:rPr>
              <a:t>.</a:t>
            </a:r>
            <a:endParaRPr lang="en-US" sz="1800" dirty="0"/>
          </a:p>
          <a:p>
            <a:pPr lvl="1"/>
            <a:r>
              <a:rPr lang="en-US" sz="1800" dirty="0"/>
              <a:t>Real-time applications, such as autonomous driving </a:t>
            </a:r>
            <a:r>
              <a:rPr lang="en-US" sz="1800" dirty="0">
                <a:solidFill>
                  <a:srgbClr val="0066FF"/>
                </a:solidFill>
              </a:rPr>
              <a:t>[</a:t>
            </a:r>
            <a:r>
              <a:rPr lang="en-US" altLang="zh-CN" sz="1800" dirty="0">
                <a:solidFill>
                  <a:srgbClr val="0066FF"/>
                </a:solidFill>
              </a:rPr>
              <a:t>ICDCS’20]</a:t>
            </a:r>
            <a:r>
              <a:rPr lang="en-US" sz="1800" dirty="0">
                <a:solidFill>
                  <a:srgbClr val="0066FF"/>
                </a:solidFill>
              </a:rPr>
              <a:t>.</a:t>
            </a:r>
          </a:p>
          <a:p>
            <a:pPr lvl="1"/>
            <a:endParaRPr lang="en-US" sz="1800" dirty="0"/>
          </a:p>
          <a:p>
            <a:r>
              <a:rPr lang="en-US" altLang="zh-CN" sz="2000" dirty="0" err="1">
                <a:solidFill>
                  <a:srgbClr val="0066FF"/>
                </a:solidFill>
              </a:rPr>
              <a:t>DySM</a:t>
            </a:r>
            <a:r>
              <a:rPr lang="en-US" altLang="zh-CN" sz="2000" dirty="0">
                <a:solidFill>
                  <a:srgbClr val="0066FF"/>
                </a:solidFill>
              </a:rPr>
              <a:t>: </a:t>
            </a:r>
            <a:r>
              <a:rPr lang="en-US" sz="2000" dirty="0"/>
              <a:t>the first closed-loop, adaptive GPU scheduling algorithm for spatially shared GPUs in soft real-time systems. </a:t>
            </a:r>
          </a:p>
          <a:p>
            <a:endParaRPr lang="en-US" sz="1600" dirty="0"/>
          </a:p>
          <a:p>
            <a:r>
              <a:rPr lang="en-US" sz="2000" dirty="0" err="1"/>
              <a:t>DySM</a:t>
            </a:r>
            <a:r>
              <a:rPr lang="en-US" sz="2000" dirty="0"/>
              <a:t> performs Relative Response Time (RRT) control. </a:t>
            </a:r>
          </a:p>
          <a:p>
            <a:pPr lvl="1"/>
            <a:r>
              <a:rPr kumimoji="1" lang="en-US" altLang="zh-CN" sz="1800" dirty="0">
                <a:solidFill>
                  <a:srgbClr val="000000"/>
                </a:solidFill>
                <a:ea typeface="宋体" panose="02010600030101010101" pitchFamily="2" charset="-122"/>
              </a:rPr>
              <a:t>Ratio of the response time of the task to the period. </a:t>
            </a:r>
            <a:endParaRPr lang="en-US" sz="1800" dirty="0"/>
          </a:p>
          <a:p>
            <a:pPr lvl="1"/>
            <a:r>
              <a:rPr lang="en-US" sz="1600" dirty="0">
                <a:solidFill>
                  <a:srgbClr val="FF3300"/>
                </a:solidFill>
              </a:rPr>
              <a:t>Controlled Variable</a:t>
            </a:r>
            <a:r>
              <a:rPr lang="en-US" sz="1600" b="1" dirty="0"/>
              <a:t>:</a:t>
            </a:r>
            <a:r>
              <a:rPr lang="en-US" sz="1600" dirty="0"/>
              <a:t> Relative Response Time (RRT).</a:t>
            </a:r>
          </a:p>
          <a:p>
            <a:pPr lvl="1"/>
            <a:r>
              <a:rPr lang="en-US" sz="1600" dirty="0">
                <a:solidFill>
                  <a:srgbClr val="FF3300"/>
                </a:solidFill>
              </a:rPr>
              <a:t>Manipulated Variable</a:t>
            </a:r>
            <a:r>
              <a:rPr lang="en-US" sz="1600" b="1" dirty="0"/>
              <a:t>:</a:t>
            </a:r>
            <a:r>
              <a:rPr lang="en-US" sz="1600" dirty="0"/>
              <a:t> number of allocated SMs/TPC.</a:t>
            </a:r>
          </a:p>
          <a:p>
            <a:r>
              <a:rPr lang="en-US" sz="2000" dirty="0"/>
              <a:t>RRT &gt; Set Point: deadline misses.</a:t>
            </a:r>
          </a:p>
          <a:p>
            <a:r>
              <a:rPr lang="en-US" sz="2000" dirty="0"/>
              <a:t>RRT &lt; Set Point: resource wastage.</a:t>
            </a:r>
          </a:p>
          <a:p>
            <a:r>
              <a:rPr lang="en-US" sz="2000" b="1" dirty="0"/>
              <a:t>Goal:</a:t>
            </a:r>
            <a:r>
              <a:rPr lang="en-US" sz="2000" dirty="0"/>
              <a:t> maintain RRT close to the desired set point.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0172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19282-0FFD-0A47-3B5E-B69A66006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Modeling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B14B8-6E57-95A3-7F19-E507C3052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Profile task execution time for tasks under different SM allocations.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err="1"/>
              <a:t>DySM</a:t>
            </a:r>
            <a:r>
              <a:rPr lang="en-US" sz="2000" dirty="0"/>
              <a:t> operates within the approximately linear region for accurate modeling and control.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A59B1C-D85B-2F41-0773-0E72FB326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05000"/>
            <a:ext cx="7772400" cy="281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0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FE5D1-A13B-96D5-9031-BE0409558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869A5-A4DC-B4A4-F14B-ED00822D5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57200"/>
            <a:ext cx="8458200" cy="685800"/>
          </a:xfrm>
        </p:spPr>
        <p:txBody>
          <a:bodyPr/>
          <a:lstStyle/>
          <a:p>
            <a:r>
              <a:rPr lang="en-US" dirty="0"/>
              <a:t>Impact of Overlapping TPC Allocations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AD498-9C08-4084-C4BF-CF6ED69E5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240" y="1143000"/>
            <a:ext cx="7745413" cy="4722813"/>
          </a:xfrm>
        </p:spPr>
        <p:txBody>
          <a:bodyPr/>
          <a:lstStyle/>
          <a:p>
            <a:r>
              <a:rPr lang="en-US" sz="2000" dirty="0"/>
              <a:t>Experiment:</a:t>
            </a:r>
          </a:p>
          <a:p>
            <a:pPr lvl="1"/>
            <a:r>
              <a:rPr lang="en-US" sz="1800" dirty="0"/>
              <a:t>Two periodic tensor-computation tasks are released every 30 </a:t>
            </a:r>
            <a:r>
              <a:rPr lang="en-US" sz="1800" dirty="0" err="1"/>
              <a:t>ms</a:t>
            </a:r>
            <a:r>
              <a:rPr lang="en-US" sz="1800" dirty="0"/>
              <a:t> on separate CUDA streams.</a:t>
            </a:r>
          </a:p>
          <a:p>
            <a:pPr lvl="1"/>
            <a:r>
              <a:rPr lang="en-US" sz="1800" dirty="0"/>
              <a:t>Task 1 fixed to TPCs </a:t>
            </a:r>
            <a:r>
              <a:rPr lang="en-US" sz="1800" dirty="0">
                <a:solidFill>
                  <a:srgbClr val="0066FF"/>
                </a:solidFill>
              </a:rPr>
              <a:t>0–7.</a:t>
            </a:r>
          </a:p>
          <a:p>
            <a:pPr lvl="1"/>
            <a:r>
              <a:rPr lang="en-US" sz="1800" dirty="0"/>
              <a:t>Task 2 gradually shifted from TPCs </a:t>
            </a:r>
            <a:r>
              <a:rPr lang="en-US" sz="1800" dirty="0">
                <a:solidFill>
                  <a:srgbClr val="0066FF"/>
                </a:solidFill>
              </a:rPr>
              <a:t>8–15</a:t>
            </a:r>
            <a:r>
              <a:rPr lang="en-US" sz="1800" dirty="0"/>
              <a:t> to </a:t>
            </a:r>
            <a:r>
              <a:rPr lang="en-US" sz="1800" dirty="0">
                <a:solidFill>
                  <a:srgbClr val="0066FF"/>
                </a:solidFill>
              </a:rPr>
              <a:t>0–7.</a:t>
            </a:r>
          </a:p>
          <a:p>
            <a:pPr lvl="2"/>
            <a:r>
              <a:rPr lang="en-US" sz="1400" dirty="0"/>
              <a:t>Increase TPC overlap from 0 to 8 shared TPCs</a:t>
            </a:r>
          </a:p>
          <a:p>
            <a:pPr marL="833438" lvl="2" indent="0">
              <a:buNone/>
            </a:pPr>
            <a:endParaRPr lang="en-US" sz="1400" dirty="0">
              <a:solidFill>
                <a:srgbClr val="0066FF"/>
              </a:solidFill>
            </a:endParaRPr>
          </a:p>
          <a:p>
            <a:pPr lvl="1"/>
            <a:endParaRPr lang="en-US" sz="1800" dirty="0"/>
          </a:p>
        </p:txBody>
      </p:sp>
      <p:pic>
        <p:nvPicPr>
          <p:cNvPr id="7" name="Picture 6" descr="A diagram of a multi-colored graph&#10;&#10;Description automatically generated with medium confidence">
            <a:extLst>
              <a:ext uri="{FF2B5EF4-FFF2-40B4-BE49-F238E27FC236}">
                <a16:creationId xmlns:a16="http://schemas.microsoft.com/office/drawing/2014/main" id="{86AD5AA3-7043-14E5-D384-07585545C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3" y="3200400"/>
            <a:ext cx="4495800" cy="29451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107283-AAF8-A65C-9B09-4045804836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946" r="33058"/>
          <a:stretch/>
        </p:blipFill>
        <p:spPr>
          <a:xfrm>
            <a:off x="4601739" y="3160093"/>
            <a:ext cx="4221853" cy="284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4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AE299-7317-A5DB-FABA-B3D65979B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6CC36-A2A1-340D-47AF-9AA5A506E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890" y="567336"/>
            <a:ext cx="7727950" cy="687387"/>
          </a:xfrm>
        </p:spPr>
        <p:txBody>
          <a:bodyPr wrap="square" anchor="t">
            <a:normAutofit fontScale="90000"/>
          </a:bodyPr>
          <a:lstStyle/>
          <a:p>
            <a:r>
              <a:rPr lang="en-US" dirty="0" err="1"/>
              <a:t>DySM</a:t>
            </a:r>
            <a:r>
              <a:rPr lang="en-US" dirty="0"/>
              <a:t> </a:t>
            </a:r>
            <a:r>
              <a:rPr lang="en-US" b="1" dirty="0"/>
              <a:t>Overview</a:t>
            </a:r>
            <a:br>
              <a:rPr lang="en-US" dirty="0"/>
            </a:br>
            <a:endParaRPr lang="en-US" dirty="0"/>
          </a:p>
        </p:txBody>
      </p:sp>
      <p:sp>
        <p:nvSpPr>
          <p:cNvPr id="171" name="object 45">
            <a:extLst>
              <a:ext uri="{FF2B5EF4-FFF2-40B4-BE49-F238E27FC236}">
                <a16:creationId xmlns:a16="http://schemas.microsoft.com/office/drawing/2014/main" id="{AD4AE316-2D2F-E116-FAFA-813A1B39476A}"/>
              </a:ext>
            </a:extLst>
          </p:cNvPr>
          <p:cNvSpPr txBox="1"/>
          <p:nvPr/>
        </p:nvSpPr>
        <p:spPr>
          <a:xfrm>
            <a:off x="7760459" y="2754998"/>
            <a:ext cx="445569" cy="292185"/>
          </a:xfrm>
          <a:prstGeom prst="rect">
            <a:avLst/>
          </a:prstGeom>
        </p:spPr>
        <p:txBody>
          <a:bodyPr vert="horz" wrap="square" lIns="0" tIns="15039" rIns="0" bIns="0" rtlCol="0">
            <a:spAutoFit/>
          </a:bodyPr>
          <a:lstStyle/>
          <a:p>
            <a:pPr marL="15039">
              <a:spcBef>
                <a:spcPts val="118"/>
              </a:spcBef>
              <a:buNone/>
            </a:pPr>
            <a:r>
              <a:rPr sz="1800" spc="-59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AC2EB5BB-7F6C-7AFD-ADB2-2915732C2B1B}"/>
              </a:ext>
            </a:extLst>
          </p:cNvPr>
          <p:cNvCxnSpPr>
            <a:cxnSpLocks/>
            <a:stCxn id="211" idx="0"/>
            <a:endCxn id="212" idx="2"/>
          </p:cNvCxnSpPr>
          <p:nvPr/>
        </p:nvCxnSpPr>
        <p:spPr bwMode="auto">
          <a:xfrm flipH="1" flipV="1">
            <a:off x="5801586" y="2945663"/>
            <a:ext cx="10732" cy="370233"/>
          </a:xfrm>
          <a:prstGeom prst="straightConnector1">
            <a:avLst/>
          </a:prstGeom>
          <a:noFill/>
          <a:ln w="41275" cap="flat" cmpd="sng" algn="ctr">
            <a:solidFill>
              <a:srgbClr val="0070C0"/>
            </a:solidFill>
            <a:prstDash val="solid"/>
            <a:round/>
            <a:headEnd type="none" w="sm" len="lg"/>
            <a:tailEnd type="triangle"/>
          </a:ln>
          <a:effectLst/>
        </p:spPr>
      </p:cxn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9C241B0-D940-E0BC-D8DC-951E34D71027}"/>
              </a:ext>
            </a:extLst>
          </p:cNvPr>
          <p:cNvGrpSpPr/>
          <p:nvPr/>
        </p:nvGrpSpPr>
        <p:grpSpPr>
          <a:xfrm>
            <a:off x="7000306" y="2205054"/>
            <a:ext cx="477154" cy="1476022"/>
            <a:chOff x="4057776" y="1399872"/>
            <a:chExt cx="486047" cy="1553948"/>
          </a:xfrm>
        </p:grpSpPr>
        <p:sp>
          <p:nvSpPr>
            <p:cNvPr id="180" name="object 22">
              <a:extLst>
                <a:ext uri="{FF2B5EF4-FFF2-40B4-BE49-F238E27FC236}">
                  <a16:creationId xmlns:a16="http://schemas.microsoft.com/office/drawing/2014/main" id="{57A61893-6464-B9F3-9606-1FC1F30720E6}"/>
                </a:ext>
              </a:extLst>
            </p:cNvPr>
            <p:cNvSpPr/>
            <p:nvPr/>
          </p:nvSpPr>
          <p:spPr>
            <a:xfrm>
              <a:off x="4057776" y="1399872"/>
              <a:ext cx="486047" cy="1553948"/>
            </a:xfrm>
            <a:custGeom>
              <a:avLst/>
              <a:gdLst/>
              <a:ahLst/>
              <a:cxnLst/>
              <a:rect l="l" t="t" r="r" b="b"/>
              <a:pathLst>
                <a:path w="537210" h="2419350">
                  <a:moveTo>
                    <a:pt x="537210" y="0"/>
                  </a:moveTo>
                  <a:lnTo>
                    <a:pt x="0" y="0"/>
                  </a:lnTo>
                  <a:lnTo>
                    <a:pt x="0" y="2419350"/>
                  </a:lnTo>
                  <a:lnTo>
                    <a:pt x="537210" y="2419350"/>
                  </a:lnTo>
                  <a:lnTo>
                    <a:pt x="537210" y="0"/>
                  </a:lnTo>
                  <a:close/>
                </a:path>
              </a:pathLst>
            </a:custGeom>
            <a:solidFill>
              <a:schemeClr val="accent5"/>
            </a:solidFill>
          </p:spPr>
          <p:txBody>
            <a:bodyPr wrap="square" lIns="0" tIns="0" rIns="0" bIns="0" rtlCol="0"/>
            <a:lstStyle/>
            <a:p>
              <a:pPr>
                <a:buNone/>
              </a:pPr>
              <a:endParaRPr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1" name="object 23">
              <a:extLst>
                <a:ext uri="{FF2B5EF4-FFF2-40B4-BE49-F238E27FC236}">
                  <a16:creationId xmlns:a16="http://schemas.microsoft.com/office/drawing/2014/main" id="{8121F74E-BED0-E59B-807B-ADD5D04DFBC5}"/>
                </a:ext>
              </a:extLst>
            </p:cNvPr>
            <p:cNvSpPr/>
            <p:nvPr/>
          </p:nvSpPr>
          <p:spPr>
            <a:xfrm>
              <a:off x="4057776" y="1399872"/>
              <a:ext cx="486047" cy="1552208"/>
            </a:xfrm>
            <a:custGeom>
              <a:avLst/>
              <a:gdLst/>
              <a:ahLst/>
              <a:cxnLst/>
              <a:rect l="l" t="t" r="r" b="b"/>
              <a:pathLst>
                <a:path w="537210" h="2419350">
                  <a:moveTo>
                    <a:pt x="0" y="2419350"/>
                  </a:moveTo>
                  <a:lnTo>
                    <a:pt x="537210" y="2419350"/>
                  </a:lnTo>
                  <a:lnTo>
                    <a:pt x="537210" y="0"/>
                  </a:lnTo>
                  <a:lnTo>
                    <a:pt x="0" y="0"/>
                  </a:lnTo>
                  <a:lnTo>
                    <a:pt x="0" y="2419350"/>
                  </a:lnTo>
                  <a:close/>
                </a:path>
              </a:pathLst>
            </a:custGeom>
            <a:ln w="167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>
                <a:buNone/>
              </a:pPr>
              <a:endParaRPr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3" name="object 24">
              <a:extLst>
                <a:ext uri="{FF2B5EF4-FFF2-40B4-BE49-F238E27FC236}">
                  <a16:creationId xmlns:a16="http://schemas.microsoft.com/office/drawing/2014/main" id="{E6E89A45-B3F4-752C-C5AF-AD70D54BA236}"/>
                </a:ext>
              </a:extLst>
            </p:cNvPr>
            <p:cNvSpPr txBox="1"/>
            <p:nvPr/>
          </p:nvSpPr>
          <p:spPr>
            <a:xfrm>
              <a:off x="4154284" y="1963767"/>
              <a:ext cx="306982" cy="947628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15039">
                <a:lnSpc>
                  <a:spcPts val="2540"/>
                </a:lnSpc>
                <a:buNone/>
              </a:pPr>
              <a:r>
                <a:rPr sz="1800" dirty="0">
                  <a:latin typeface="Calibri" panose="020F0502020204030204" pitchFamily="34" charset="0"/>
                  <a:cs typeface="Calibri" panose="020F0502020204030204" pitchFamily="34" charset="0"/>
                </a:rPr>
                <a:t>Task</a:t>
              </a:r>
              <a:r>
                <a:rPr sz="1800" spc="18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180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70B8E9B4-51CA-32D6-BB5A-0E30471DD921}"/>
                </a:ext>
              </a:extLst>
            </p:cNvPr>
            <p:cNvSpPr/>
            <p:nvPr/>
          </p:nvSpPr>
          <p:spPr>
            <a:xfrm>
              <a:off x="4132606" y="1470362"/>
              <a:ext cx="347222" cy="24858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B5C7BBC-7412-3DA3-55C8-7C144B8D2FE7}"/>
              </a:ext>
            </a:extLst>
          </p:cNvPr>
          <p:cNvGrpSpPr/>
          <p:nvPr/>
        </p:nvGrpSpPr>
        <p:grpSpPr>
          <a:xfrm>
            <a:off x="8422004" y="2211305"/>
            <a:ext cx="477154" cy="1476022"/>
            <a:chOff x="8422004" y="2211305"/>
            <a:chExt cx="477154" cy="1476022"/>
          </a:xfrm>
        </p:grpSpPr>
        <p:sp>
          <p:nvSpPr>
            <p:cNvPr id="203" name="object 22">
              <a:extLst>
                <a:ext uri="{FF2B5EF4-FFF2-40B4-BE49-F238E27FC236}">
                  <a16:creationId xmlns:a16="http://schemas.microsoft.com/office/drawing/2014/main" id="{0D5E3481-E373-5754-7508-BCD4E4D6C7B1}"/>
                </a:ext>
              </a:extLst>
            </p:cNvPr>
            <p:cNvSpPr/>
            <p:nvPr/>
          </p:nvSpPr>
          <p:spPr>
            <a:xfrm>
              <a:off x="8422004" y="2211305"/>
              <a:ext cx="477154" cy="1476022"/>
            </a:xfrm>
            <a:custGeom>
              <a:avLst/>
              <a:gdLst/>
              <a:ahLst/>
              <a:cxnLst/>
              <a:rect l="l" t="t" r="r" b="b"/>
              <a:pathLst>
                <a:path w="537210" h="2419350">
                  <a:moveTo>
                    <a:pt x="537210" y="0"/>
                  </a:moveTo>
                  <a:lnTo>
                    <a:pt x="0" y="0"/>
                  </a:lnTo>
                  <a:lnTo>
                    <a:pt x="0" y="2419350"/>
                  </a:lnTo>
                  <a:lnTo>
                    <a:pt x="537210" y="2419350"/>
                  </a:lnTo>
                  <a:lnTo>
                    <a:pt x="537210" y="0"/>
                  </a:lnTo>
                  <a:close/>
                </a:path>
              </a:pathLst>
            </a:custGeom>
            <a:solidFill>
              <a:srgbClr val="00FCD6"/>
            </a:solidFill>
          </p:spPr>
          <p:txBody>
            <a:bodyPr wrap="square" lIns="0" tIns="0" rIns="0" bIns="0" rtlCol="0"/>
            <a:lstStyle/>
            <a:p>
              <a:pPr>
                <a:buNone/>
              </a:pPr>
              <a:endParaRPr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4" name="object 23">
              <a:extLst>
                <a:ext uri="{FF2B5EF4-FFF2-40B4-BE49-F238E27FC236}">
                  <a16:creationId xmlns:a16="http://schemas.microsoft.com/office/drawing/2014/main" id="{1FC83E3E-ACDE-BFB4-282D-A5303F0C8FC1}"/>
                </a:ext>
              </a:extLst>
            </p:cNvPr>
            <p:cNvSpPr/>
            <p:nvPr/>
          </p:nvSpPr>
          <p:spPr>
            <a:xfrm>
              <a:off x="8422004" y="2211305"/>
              <a:ext cx="477154" cy="1474369"/>
            </a:xfrm>
            <a:custGeom>
              <a:avLst/>
              <a:gdLst/>
              <a:ahLst/>
              <a:cxnLst/>
              <a:rect l="l" t="t" r="r" b="b"/>
              <a:pathLst>
                <a:path w="537210" h="2419350">
                  <a:moveTo>
                    <a:pt x="0" y="2419350"/>
                  </a:moveTo>
                  <a:lnTo>
                    <a:pt x="537210" y="2419350"/>
                  </a:lnTo>
                  <a:lnTo>
                    <a:pt x="537210" y="0"/>
                  </a:lnTo>
                  <a:lnTo>
                    <a:pt x="0" y="0"/>
                  </a:lnTo>
                  <a:lnTo>
                    <a:pt x="0" y="2419350"/>
                  </a:lnTo>
                  <a:close/>
                </a:path>
              </a:pathLst>
            </a:custGeom>
            <a:ln w="167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>
                <a:buNone/>
              </a:pPr>
              <a:endParaRPr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" name="object 24">
              <a:extLst>
                <a:ext uri="{FF2B5EF4-FFF2-40B4-BE49-F238E27FC236}">
                  <a16:creationId xmlns:a16="http://schemas.microsoft.com/office/drawing/2014/main" id="{4CB78629-7D9C-BC4F-DDEE-83982FCA85CC}"/>
                </a:ext>
              </a:extLst>
            </p:cNvPr>
            <p:cNvSpPr txBox="1"/>
            <p:nvPr/>
          </p:nvSpPr>
          <p:spPr>
            <a:xfrm>
              <a:off x="8516746" y="2746922"/>
              <a:ext cx="301365" cy="900107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15039">
                <a:lnSpc>
                  <a:spcPts val="2540"/>
                </a:lnSpc>
                <a:buNone/>
              </a:pPr>
              <a:r>
                <a:rPr sz="1800" dirty="0">
                  <a:latin typeface="Calibri" panose="020F0502020204030204" pitchFamily="34" charset="0"/>
                  <a:cs typeface="Calibri" panose="020F0502020204030204" pitchFamily="34" charset="0"/>
                </a:rPr>
                <a:t>Task</a:t>
              </a:r>
              <a:r>
                <a:rPr sz="1800" spc="18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800" spc="18" dirty="0"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  <a:endParaRPr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650D375F-C75B-C251-1994-F1AF51C4180C}"/>
                </a:ext>
              </a:extLst>
            </p:cNvPr>
            <p:cNvSpPr/>
            <p:nvPr/>
          </p:nvSpPr>
          <p:spPr>
            <a:xfrm>
              <a:off x="8495465" y="2278260"/>
              <a:ext cx="340869" cy="23611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0" name="Rectangle 209">
            <a:extLst>
              <a:ext uri="{FF2B5EF4-FFF2-40B4-BE49-F238E27FC236}">
                <a16:creationId xmlns:a16="http://schemas.microsoft.com/office/drawing/2014/main" id="{2734F05B-ED93-24D1-5084-687884DD31B9}"/>
              </a:ext>
            </a:extLst>
          </p:cNvPr>
          <p:cNvSpPr/>
          <p:nvPr/>
        </p:nvSpPr>
        <p:spPr>
          <a:xfrm>
            <a:off x="6478313" y="4803234"/>
            <a:ext cx="2558543" cy="3396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Channels</a:t>
            </a: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1B9234E3-0D27-D9EA-7E18-1EB1B7564F45}"/>
              </a:ext>
            </a:extLst>
          </p:cNvPr>
          <p:cNvSpPr/>
          <p:nvPr/>
        </p:nvSpPr>
        <p:spPr>
          <a:xfrm>
            <a:off x="4908349" y="3315896"/>
            <a:ext cx="1807937" cy="5139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039">
              <a:spcBef>
                <a:spcPts val="6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Calibri"/>
                <a:cs typeface="Calibri"/>
              </a:rPr>
              <a:t>Response Time Monitor</a:t>
            </a: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E6448951-E78B-0CDE-E3EA-7C8A273BA613}"/>
              </a:ext>
            </a:extLst>
          </p:cNvPr>
          <p:cNvSpPr/>
          <p:nvPr/>
        </p:nvSpPr>
        <p:spPr>
          <a:xfrm>
            <a:off x="4897225" y="2507471"/>
            <a:ext cx="1808722" cy="4381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039">
              <a:spcBef>
                <a:spcPts val="6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MIMO Controller</a:t>
            </a: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AAB0D7E8-2F07-5081-C1E4-EF49D402E6D8}"/>
              </a:ext>
            </a:extLst>
          </p:cNvPr>
          <p:cNvSpPr/>
          <p:nvPr/>
        </p:nvSpPr>
        <p:spPr>
          <a:xfrm>
            <a:off x="4879468" y="1752304"/>
            <a:ext cx="1740069" cy="3623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039">
              <a:spcBef>
                <a:spcPts val="6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Actuator</a:t>
            </a:r>
          </a:p>
        </p:txBody>
      </p:sp>
      <p:cxnSp>
        <p:nvCxnSpPr>
          <p:cNvPr id="214" name="Straight Arrow Connector 213">
            <a:extLst>
              <a:ext uri="{FF2B5EF4-FFF2-40B4-BE49-F238E27FC236}">
                <a16:creationId xmlns:a16="http://schemas.microsoft.com/office/drawing/2014/main" id="{51D662B2-2F4D-F875-46E3-E46638BC8D07}"/>
              </a:ext>
            </a:extLst>
          </p:cNvPr>
          <p:cNvCxnSpPr>
            <a:cxnSpLocks/>
          </p:cNvCxnSpPr>
          <p:nvPr/>
        </p:nvCxnSpPr>
        <p:spPr>
          <a:xfrm flipH="1">
            <a:off x="7215771" y="3685674"/>
            <a:ext cx="3589" cy="51396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>
            <a:extLst>
              <a:ext uri="{FF2B5EF4-FFF2-40B4-BE49-F238E27FC236}">
                <a16:creationId xmlns:a16="http://schemas.microsoft.com/office/drawing/2014/main" id="{01FAAEFA-4896-B49A-A7E8-79841863BA21}"/>
              </a:ext>
            </a:extLst>
          </p:cNvPr>
          <p:cNvCxnSpPr>
            <a:cxnSpLocks/>
          </p:cNvCxnSpPr>
          <p:nvPr/>
        </p:nvCxnSpPr>
        <p:spPr>
          <a:xfrm>
            <a:off x="8641463" y="3685674"/>
            <a:ext cx="0" cy="5225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7" name="Rectangle 216">
            <a:extLst>
              <a:ext uri="{FF2B5EF4-FFF2-40B4-BE49-F238E27FC236}">
                <a16:creationId xmlns:a16="http://schemas.microsoft.com/office/drawing/2014/main" id="{E4E4C3FA-2966-9828-A6A2-522CE4D0A668}"/>
              </a:ext>
            </a:extLst>
          </p:cNvPr>
          <p:cNvSpPr/>
          <p:nvPr/>
        </p:nvSpPr>
        <p:spPr>
          <a:xfrm>
            <a:off x="6677519" y="4185925"/>
            <a:ext cx="1059976" cy="4001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Stream 0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F55B2B21-6ADA-D9CC-FBC2-8221D60A59FC}"/>
              </a:ext>
            </a:extLst>
          </p:cNvPr>
          <p:cNvSpPr/>
          <p:nvPr/>
        </p:nvSpPr>
        <p:spPr>
          <a:xfrm>
            <a:off x="8035005" y="4181391"/>
            <a:ext cx="1059976" cy="4001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Stream N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C7D37DC-6B4B-0C65-A965-ECD5A8F5D334}"/>
              </a:ext>
            </a:extLst>
          </p:cNvPr>
          <p:cNvSpPr txBox="1"/>
          <p:nvPr/>
        </p:nvSpPr>
        <p:spPr>
          <a:xfrm>
            <a:off x="4210388" y="5410412"/>
            <a:ext cx="147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Task rates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C708F883-259A-9C32-F1BC-DAB132F17A17}"/>
              </a:ext>
            </a:extLst>
          </p:cNvPr>
          <p:cNvSpPr txBox="1"/>
          <p:nvPr/>
        </p:nvSpPr>
        <p:spPr>
          <a:xfrm>
            <a:off x="5717538" y="5429615"/>
            <a:ext cx="770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TPCs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99BEBE58-BC6B-FCE5-1CA1-921BFE646C2D}"/>
              </a:ext>
            </a:extLst>
          </p:cNvPr>
          <p:cNvSpPr txBox="1"/>
          <p:nvPr/>
        </p:nvSpPr>
        <p:spPr>
          <a:xfrm>
            <a:off x="6913295" y="5418591"/>
            <a:ext cx="168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Feedback loop</a:t>
            </a:r>
          </a:p>
        </p:txBody>
      </p:sp>
      <p:sp>
        <p:nvSpPr>
          <p:cNvPr id="223" name="object 52">
            <a:extLst>
              <a:ext uri="{FF2B5EF4-FFF2-40B4-BE49-F238E27FC236}">
                <a16:creationId xmlns:a16="http://schemas.microsoft.com/office/drawing/2014/main" id="{678C714F-420F-82C9-BF46-53A28AD41802}"/>
              </a:ext>
            </a:extLst>
          </p:cNvPr>
          <p:cNvSpPr txBox="1"/>
          <p:nvPr/>
        </p:nvSpPr>
        <p:spPr>
          <a:xfrm>
            <a:off x="804714" y="5431504"/>
            <a:ext cx="3218605" cy="569184"/>
          </a:xfrm>
          <a:prstGeom prst="rect">
            <a:avLst/>
          </a:prstGeom>
        </p:spPr>
        <p:txBody>
          <a:bodyPr vert="horz" wrap="square" lIns="0" tIns="15039" rIns="0" bIns="0" rtlCol="0">
            <a:spAutoFit/>
          </a:bodyPr>
          <a:lstStyle/>
          <a:p>
            <a:pPr marL="15039">
              <a:spcBef>
                <a:spcPts val="118"/>
              </a:spcBef>
              <a:buNone/>
            </a:pP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TPC 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: Thread Processing Cluster</a:t>
            </a:r>
            <a:endParaRPr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" name="object 57">
            <a:extLst>
              <a:ext uri="{FF2B5EF4-FFF2-40B4-BE49-F238E27FC236}">
                <a16:creationId xmlns:a16="http://schemas.microsoft.com/office/drawing/2014/main" id="{FC86D11F-0CF0-6778-EEB6-5F86540882EB}"/>
              </a:ext>
            </a:extLst>
          </p:cNvPr>
          <p:cNvSpPr/>
          <p:nvPr/>
        </p:nvSpPr>
        <p:spPr>
          <a:xfrm>
            <a:off x="185314" y="3829859"/>
            <a:ext cx="4336614" cy="1512370"/>
          </a:xfrm>
          <a:custGeom>
            <a:avLst/>
            <a:gdLst/>
            <a:ahLst/>
            <a:cxnLst/>
            <a:rect l="l" t="t" r="r" b="b"/>
            <a:pathLst>
              <a:path w="3180715" h="846454">
                <a:moveTo>
                  <a:pt x="0" y="846074"/>
                </a:moveTo>
                <a:lnTo>
                  <a:pt x="3180461" y="846074"/>
                </a:lnTo>
                <a:lnTo>
                  <a:pt x="3180461" y="0"/>
                </a:lnTo>
                <a:lnTo>
                  <a:pt x="0" y="0"/>
                </a:lnTo>
                <a:lnTo>
                  <a:pt x="0" y="846074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000000"/>
            </a:solidFill>
            <a:prstDash val="solid"/>
          </a:ln>
        </p:spPr>
        <p:txBody>
          <a:bodyPr wrap="square" lIns="0" tIns="0" rIns="0" bIns="0" rtlCol="0"/>
          <a:lstStyle/>
          <a:p>
            <a:pPr>
              <a:buNone/>
            </a:pPr>
            <a:endParaRPr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" name="object 63">
            <a:extLst>
              <a:ext uri="{FF2B5EF4-FFF2-40B4-BE49-F238E27FC236}">
                <a16:creationId xmlns:a16="http://schemas.microsoft.com/office/drawing/2014/main" id="{0342F178-3D3C-A3C5-7519-508B48933DB2}"/>
              </a:ext>
            </a:extLst>
          </p:cNvPr>
          <p:cNvSpPr txBox="1"/>
          <p:nvPr/>
        </p:nvSpPr>
        <p:spPr>
          <a:xfrm>
            <a:off x="2953967" y="4272580"/>
            <a:ext cx="544321" cy="292185"/>
          </a:xfrm>
          <a:prstGeom prst="rect">
            <a:avLst/>
          </a:prstGeom>
        </p:spPr>
        <p:txBody>
          <a:bodyPr vert="horz" wrap="square" lIns="0" tIns="15039" rIns="0" bIns="0" rtlCol="0">
            <a:spAutoFit/>
          </a:bodyPr>
          <a:lstStyle/>
          <a:p>
            <a:pPr marL="15039">
              <a:spcBef>
                <a:spcPts val="118"/>
              </a:spcBef>
              <a:buNone/>
            </a:pPr>
            <a:r>
              <a:rPr sz="1800" spc="-59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0070DEC6-96A0-189B-EDE6-5D585C3F660E}"/>
              </a:ext>
            </a:extLst>
          </p:cNvPr>
          <p:cNvSpPr/>
          <p:nvPr/>
        </p:nvSpPr>
        <p:spPr>
          <a:xfrm>
            <a:off x="1720213" y="3939834"/>
            <a:ext cx="1035759" cy="5870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" name="object 54">
            <a:extLst>
              <a:ext uri="{FF2B5EF4-FFF2-40B4-BE49-F238E27FC236}">
                <a16:creationId xmlns:a16="http://schemas.microsoft.com/office/drawing/2014/main" id="{3B689E60-F152-93A6-8DAA-DD6F787D0024}"/>
              </a:ext>
            </a:extLst>
          </p:cNvPr>
          <p:cNvSpPr txBox="1"/>
          <p:nvPr/>
        </p:nvSpPr>
        <p:spPr>
          <a:xfrm>
            <a:off x="1924640" y="3911403"/>
            <a:ext cx="677735" cy="284592"/>
          </a:xfrm>
          <a:prstGeom prst="rect">
            <a:avLst/>
          </a:prstGeom>
        </p:spPr>
        <p:txBody>
          <a:bodyPr vert="horz" wrap="square" lIns="0" tIns="7520" rIns="0" bIns="0" rtlCol="0">
            <a:spAutoFit/>
          </a:bodyPr>
          <a:lstStyle/>
          <a:p>
            <a:pPr marL="15039">
              <a:spcBef>
                <a:spcPts val="983"/>
              </a:spcBef>
              <a:buNone/>
            </a:pPr>
            <a:r>
              <a:rPr lang="en-US" sz="1800" b="1" spc="-30" dirty="0">
                <a:latin typeface="Calibri" panose="020F0502020204030204" pitchFamily="34" charset="0"/>
                <a:cs typeface="Calibri" panose="020F0502020204030204" pitchFamily="34" charset="0"/>
              </a:rPr>
              <a:t>TPC 2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F8E50BC5-B16C-9AF6-ACFA-F78F8B66392D}"/>
              </a:ext>
            </a:extLst>
          </p:cNvPr>
          <p:cNvSpPr/>
          <p:nvPr/>
        </p:nvSpPr>
        <p:spPr>
          <a:xfrm>
            <a:off x="2006007" y="4249110"/>
            <a:ext cx="168234" cy="171151"/>
          </a:xfrm>
          <a:prstGeom prst="ellipse">
            <a:avLst/>
          </a:prstGeom>
          <a:solidFill>
            <a:srgbClr val="00FC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4B0E669E-50F6-2837-30BF-CA494EEB3B43}"/>
              </a:ext>
            </a:extLst>
          </p:cNvPr>
          <p:cNvSpPr/>
          <p:nvPr/>
        </p:nvSpPr>
        <p:spPr>
          <a:xfrm>
            <a:off x="1725764" y="4677946"/>
            <a:ext cx="1036458" cy="5870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" name="object 54">
            <a:extLst>
              <a:ext uri="{FF2B5EF4-FFF2-40B4-BE49-F238E27FC236}">
                <a16:creationId xmlns:a16="http://schemas.microsoft.com/office/drawing/2014/main" id="{43C0DA21-E740-D515-A6C6-5C099670CF7A}"/>
              </a:ext>
            </a:extLst>
          </p:cNvPr>
          <p:cNvSpPr txBox="1"/>
          <p:nvPr/>
        </p:nvSpPr>
        <p:spPr>
          <a:xfrm>
            <a:off x="1937179" y="4672958"/>
            <a:ext cx="647874" cy="284592"/>
          </a:xfrm>
          <a:prstGeom prst="rect">
            <a:avLst/>
          </a:prstGeom>
        </p:spPr>
        <p:txBody>
          <a:bodyPr vert="horz" wrap="square" lIns="0" tIns="7520" rIns="0" bIns="0" rtlCol="0">
            <a:spAutoFit/>
          </a:bodyPr>
          <a:lstStyle/>
          <a:p>
            <a:pPr marL="15039">
              <a:spcBef>
                <a:spcPts val="983"/>
              </a:spcBef>
              <a:buNone/>
            </a:pPr>
            <a:r>
              <a:rPr lang="en-US" sz="1800" b="1" spc="-30" dirty="0">
                <a:latin typeface="Calibri" panose="020F0502020204030204" pitchFamily="34" charset="0"/>
                <a:cs typeface="Calibri" panose="020F0502020204030204" pitchFamily="34" charset="0"/>
              </a:rPr>
              <a:t>TPC 3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2C856E7-BF1F-53E4-FA14-90BF86AA5AC0}"/>
              </a:ext>
            </a:extLst>
          </p:cNvPr>
          <p:cNvSpPr/>
          <p:nvPr/>
        </p:nvSpPr>
        <p:spPr>
          <a:xfrm>
            <a:off x="2008227" y="5013876"/>
            <a:ext cx="168234" cy="171151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2" name="Oval 231">
            <a:extLst>
              <a:ext uri="{FF2B5EF4-FFF2-40B4-BE49-F238E27FC236}">
                <a16:creationId xmlns:a16="http://schemas.microsoft.com/office/drawing/2014/main" id="{BA7195BB-26FC-75A6-DFE8-0B17F6914B11}"/>
              </a:ext>
            </a:extLst>
          </p:cNvPr>
          <p:cNvSpPr/>
          <p:nvPr/>
        </p:nvSpPr>
        <p:spPr>
          <a:xfrm>
            <a:off x="2274795" y="5010981"/>
            <a:ext cx="168234" cy="171151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180A2BF9-C80C-EC1F-196F-15197CF118C6}"/>
              </a:ext>
            </a:extLst>
          </p:cNvPr>
          <p:cNvSpPr/>
          <p:nvPr/>
        </p:nvSpPr>
        <p:spPr>
          <a:xfrm>
            <a:off x="2272832" y="4244178"/>
            <a:ext cx="168234" cy="171151"/>
          </a:xfrm>
          <a:prstGeom prst="ellipse">
            <a:avLst/>
          </a:prstGeom>
          <a:solidFill>
            <a:srgbClr val="00FC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61A8B62-061C-0535-98B1-4222ACDF8FC7}"/>
              </a:ext>
            </a:extLst>
          </p:cNvPr>
          <p:cNvSpPr/>
          <p:nvPr/>
        </p:nvSpPr>
        <p:spPr>
          <a:xfrm>
            <a:off x="391898" y="3937708"/>
            <a:ext cx="1003489" cy="5870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" name="object 54">
            <a:extLst>
              <a:ext uri="{FF2B5EF4-FFF2-40B4-BE49-F238E27FC236}">
                <a16:creationId xmlns:a16="http://schemas.microsoft.com/office/drawing/2014/main" id="{D4BA91A3-D280-75D8-9CC3-364B79E55A88}"/>
              </a:ext>
            </a:extLst>
          </p:cNvPr>
          <p:cNvSpPr txBox="1"/>
          <p:nvPr/>
        </p:nvSpPr>
        <p:spPr>
          <a:xfrm>
            <a:off x="579007" y="3911087"/>
            <a:ext cx="699170" cy="284592"/>
          </a:xfrm>
          <a:prstGeom prst="rect">
            <a:avLst/>
          </a:prstGeom>
        </p:spPr>
        <p:txBody>
          <a:bodyPr vert="horz" wrap="square" lIns="0" tIns="7520" rIns="0" bIns="0" rtlCol="0">
            <a:spAutoFit/>
          </a:bodyPr>
          <a:lstStyle/>
          <a:p>
            <a:pPr marL="15039">
              <a:spcBef>
                <a:spcPts val="983"/>
              </a:spcBef>
              <a:buNone/>
            </a:pPr>
            <a:r>
              <a:rPr lang="en-US" sz="1800" b="1" spc="-30" dirty="0">
                <a:latin typeface="Calibri" panose="020F0502020204030204" pitchFamily="34" charset="0"/>
                <a:cs typeface="Calibri" panose="020F0502020204030204" pitchFamily="34" charset="0"/>
              </a:rPr>
              <a:t>TPC 0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78821131-46EF-A3AB-D9A3-89F9C996D5F0}"/>
              </a:ext>
            </a:extLst>
          </p:cNvPr>
          <p:cNvSpPr/>
          <p:nvPr/>
        </p:nvSpPr>
        <p:spPr>
          <a:xfrm>
            <a:off x="657773" y="4246984"/>
            <a:ext cx="168234" cy="171151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37B2336D-DBBC-DEEC-E954-A0CDBB505F94}"/>
              </a:ext>
            </a:extLst>
          </p:cNvPr>
          <p:cNvSpPr/>
          <p:nvPr/>
        </p:nvSpPr>
        <p:spPr>
          <a:xfrm>
            <a:off x="377530" y="4675820"/>
            <a:ext cx="1009934" cy="5870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" name="object 54">
            <a:extLst>
              <a:ext uri="{FF2B5EF4-FFF2-40B4-BE49-F238E27FC236}">
                <a16:creationId xmlns:a16="http://schemas.microsoft.com/office/drawing/2014/main" id="{93BF8764-4D80-877F-6731-396589C59F6F}"/>
              </a:ext>
            </a:extLst>
          </p:cNvPr>
          <p:cNvSpPr txBox="1"/>
          <p:nvPr/>
        </p:nvSpPr>
        <p:spPr>
          <a:xfrm>
            <a:off x="596586" y="4672958"/>
            <a:ext cx="647875" cy="284592"/>
          </a:xfrm>
          <a:prstGeom prst="rect">
            <a:avLst/>
          </a:prstGeom>
        </p:spPr>
        <p:txBody>
          <a:bodyPr vert="horz" wrap="square" lIns="0" tIns="7520" rIns="0" bIns="0" rtlCol="0">
            <a:spAutoFit/>
          </a:bodyPr>
          <a:lstStyle/>
          <a:p>
            <a:pPr marL="15039">
              <a:spcBef>
                <a:spcPts val="983"/>
              </a:spcBef>
              <a:buNone/>
            </a:pPr>
            <a:r>
              <a:rPr lang="en-US" sz="1800" b="1" spc="-30" dirty="0">
                <a:latin typeface="Calibri" panose="020F0502020204030204" pitchFamily="34" charset="0"/>
                <a:cs typeface="Calibri" panose="020F0502020204030204" pitchFamily="34" charset="0"/>
              </a:rPr>
              <a:t>TPC 1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149DEA9F-2103-CB23-298A-CF556B8F084F}"/>
              </a:ext>
            </a:extLst>
          </p:cNvPr>
          <p:cNvSpPr/>
          <p:nvPr/>
        </p:nvSpPr>
        <p:spPr>
          <a:xfrm>
            <a:off x="659993" y="5011750"/>
            <a:ext cx="168234" cy="171151"/>
          </a:xfrm>
          <a:prstGeom prst="ellipse">
            <a:avLst/>
          </a:prstGeom>
          <a:solidFill>
            <a:srgbClr val="FFFD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F6B29E83-0230-A2B6-BAE5-F0E365A85087}"/>
              </a:ext>
            </a:extLst>
          </p:cNvPr>
          <p:cNvSpPr/>
          <p:nvPr/>
        </p:nvSpPr>
        <p:spPr>
          <a:xfrm>
            <a:off x="926561" y="5008855"/>
            <a:ext cx="168234" cy="171151"/>
          </a:xfrm>
          <a:prstGeom prst="ellipse">
            <a:avLst/>
          </a:prstGeom>
          <a:solidFill>
            <a:srgbClr val="FFFD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B8585FC3-63F1-170E-6984-69E2E9FE04A2}"/>
              </a:ext>
            </a:extLst>
          </p:cNvPr>
          <p:cNvSpPr/>
          <p:nvPr/>
        </p:nvSpPr>
        <p:spPr>
          <a:xfrm>
            <a:off x="941304" y="4244178"/>
            <a:ext cx="168234" cy="171151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F79D0085-2F03-0C5B-C9BA-A4BD0D344BDC}"/>
              </a:ext>
            </a:extLst>
          </p:cNvPr>
          <p:cNvSpPr/>
          <p:nvPr/>
        </p:nvSpPr>
        <p:spPr>
          <a:xfrm>
            <a:off x="3427214" y="3937708"/>
            <a:ext cx="1036458" cy="5870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3" name="object 54">
            <a:extLst>
              <a:ext uri="{FF2B5EF4-FFF2-40B4-BE49-F238E27FC236}">
                <a16:creationId xmlns:a16="http://schemas.microsoft.com/office/drawing/2014/main" id="{4EC8CF9D-2CC7-DFAC-61A1-3F5C3A474475}"/>
              </a:ext>
            </a:extLst>
          </p:cNvPr>
          <p:cNvSpPr txBox="1"/>
          <p:nvPr/>
        </p:nvSpPr>
        <p:spPr>
          <a:xfrm>
            <a:off x="3561893" y="3917529"/>
            <a:ext cx="897211" cy="284592"/>
          </a:xfrm>
          <a:prstGeom prst="rect">
            <a:avLst/>
          </a:prstGeom>
        </p:spPr>
        <p:txBody>
          <a:bodyPr vert="horz" wrap="square" lIns="0" tIns="7520" rIns="0" bIns="0" rtlCol="0">
            <a:spAutoFit/>
          </a:bodyPr>
          <a:lstStyle/>
          <a:p>
            <a:pPr marL="15039">
              <a:spcBef>
                <a:spcPts val="983"/>
              </a:spcBef>
              <a:buNone/>
            </a:pPr>
            <a:r>
              <a:rPr lang="en-US" sz="1800" b="1" spc="-30" dirty="0">
                <a:latin typeface="Calibri" panose="020F0502020204030204" pitchFamily="34" charset="0"/>
                <a:cs typeface="Calibri" panose="020F0502020204030204" pitchFamily="34" charset="0"/>
              </a:rPr>
              <a:t>TPC N-1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A4DEF8AF-8D7B-D33E-ED02-B0C10F22B2C5}"/>
              </a:ext>
            </a:extLst>
          </p:cNvPr>
          <p:cNvSpPr/>
          <p:nvPr/>
        </p:nvSpPr>
        <p:spPr>
          <a:xfrm>
            <a:off x="3726671" y="4246984"/>
            <a:ext cx="168234" cy="171151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335B0016-D8BA-357E-60E5-3A3F73EB9F20}"/>
              </a:ext>
            </a:extLst>
          </p:cNvPr>
          <p:cNvSpPr/>
          <p:nvPr/>
        </p:nvSpPr>
        <p:spPr>
          <a:xfrm>
            <a:off x="3420971" y="4684814"/>
            <a:ext cx="1036458" cy="5870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6" name="object 54">
            <a:extLst>
              <a:ext uri="{FF2B5EF4-FFF2-40B4-BE49-F238E27FC236}">
                <a16:creationId xmlns:a16="http://schemas.microsoft.com/office/drawing/2014/main" id="{164A1F2D-661A-EA59-FFEE-F8B1589838E2}"/>
              </a:ext>
            </a:extLst>
          </p:cNvPr>
          <p:cNvSpPr txBox="1"/>
          <p:nvPr/>
        </p:nvSpPr>
        <p:spPr>
          <a:xfrm>
            <a:off x="3617804" y="4692420"/>
            <a:ext cx="680213" cy="284592"/>
          </a:xfrm>
          <a:prstGeom prst="rect">
            <a:avLst/>
          </a:prstGeom>
        </p:spPr>
        <p:txBody>
          <a:bodyPr vert="horz" wrap="square" lIns="0" tIns="7520" rIns="0" bIns="0" rtlCol="0">
            <a:spAutoFit/>
          </a:bodyPr>
          <a:lstStyle/>
          <a:p>
            <a:pPr marL="15039">
              <a:spcBef>
                <a:spcPts val="983"/>
              </a:spcBef>
              <a:buNone/>
            </a:pPr>
            <a:r>
              <a:rPr lang="en-US" sz="1800" b="1" spc="-30" dirty="0">
                <a:latin typeface="Calibri" panose="020F0502020204030204" pitchFamily="34" charset="0"/>
                <a:cs typeface="Calibri" panose="020F0502020204030204" pitchFamily="34" charset="0"/>
              </a:rPr>
              <a:t>TPC N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06875755-901F-415C-F79E-96B87431414E}"/>
              </a:ext>
            </a:extLst>
          </p:cNvPr>
          <p:cNvSpPr/>
          <p:nvPr/>
        </p:nvSpPr>
        <p:spPr>
          <a:xfrm>
            <a:off x="3728891" y="5011750"/>
            <a:ext cx="168234" cy="171151"/>
          </a:xfrm>
          <a:prstGeom prst="ellipse">
            <a:avLst/>
          </a:prstGeom>
          <a:solidFill>
            <a:srgbClr val="00FC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093AA697-07C0-A5D7-7170-546D71D40B0D}"/>
              </a:ext>
            </a:extLst>
          </p:cNvPr>
          <p:cNvSpPr/>
          <p:nvPr/>
        </p:nvSpPr>
        <p:spPr>
          <a:xfrm>
            <a:off x="3995459" y="5008855"/>
            <a:ext cx="168234" cy="171151"/>
          </a:xfrm>
          <a:prstGeom prst="ellipse">
            <a:avLst/>
          </a:prstGeom>
          <a:solidFill>
            <a:srgbClr val="00FC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D2D0D362-3501-399C-C3C7-D882C19D086E}"/>
              </a:ext>
            </a:extLst>
          </p:cNvPr>
          <p:cNvSpPr/>
          <p:nvPr/>
        </p:nvSpPr>
        <p:spPr>
          <a:xfrm>
            <a:off x="4010202" y="4244178"/>
            <a:ext cx="168234" cy="171151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6A407F1E-82CA-9A2B-6493-841B900F9AC5}"/>
              </a:ext>
            </a:extLst>
          </p:cNvPr>
          <p:cNvGrpSpPr/>
          <p:nvPr/>
        </p:nvGrpSpPr>
        <p:grpSpPr>
          <a:xfrm>
            <a:off x="3933880" y="5441353"/>
            <a:ext cx="286405" cy="260214"/>
            <a:chOff x="9568195" y="2524424"/>
            <a:chExt cx="291743" cy="273952"/>
          </a:xfrm>
        </p:grpSpPr>
        <p:sp>
          <p:nvSpPr>
            <p:cNvPr id="251" name="object 26">
              <a:extLst>
                <a:ext uri="{FF2B5EF4-FFF2-40B4-BE49-F238E27FC236}">
                  <a16:creationId xmlns:a16="http://schemas.microsoft.com/office/drawing/2014/main" id="{88A2E136-57CD-781A-9D9E-19636170282C}"/>
                </a:ext>
              </a:extLst>
            </p:cNvPr>
            <p:cNvSpPr/>
            <p:nvPr/>
          </p:nvSpPr>
          <p:spPr>
            <a:xfrm>
              <a:off x="9568195" y="2524424"/>
              <a:ext cx="291283" cy="273597"/>
            </a:xfrm>
            <a:custGeom>
              <a:avLst/>
              <a:gdLst/>
              <a:ahLst/>
              <a:cxnLst/>
              <a:rect l="l" t="t" r="r" b="b"/>
              <a:pathLst>
                <a:path w="321944" h="294005">
                  <a:moveTo>
                    <a:pt x="161035" y="0"/>
                  </a:moveTo>
                  <a:lnTo>
                    <a:pt x="109981" y="7493"/>
                  </a:lnTo>
                  <a:lnTo>
                    <a:pt x="65785" y="28448"/>
                  </a:lnTo>
                  <a:lnTo>
                    <a:pt x="30987" y="60325"/>
                  </a:lnTo>
                  <a:lnTo>
                    <a:pt x="8127" y="100584"/>
                  </a:lnTo>
                  <a:lnTo>
                    <a:pt x="0" y="146812"/>
                  </a:lnTo>
                  <a:lnTo>
                    <a:pt x="8127" y="193294"/>
                  </a:lnTo>
                  <a:lnTo>
                    <a:pt x="30987" y="233680"/>
                  </a:lnTo>
                  <a:lnTo>
                    <a:pt x="65785" y="265430"/>
                  </a:lnTo>
                  <a:lnTo>
                    <a:pt x="109981" y="286131"/>
                  </a:lnTo>
                  <a:lnTo>
                    <a:pt x="161035" y="293624"/>
                  </a:lnTo>
                  <a:lnTo>
                    <a:pt x="211962" y="286131"/>
                  </a:lnTo>
                  <a:lnTo>
                    <a:pt x="256158" y="265430"/>
                  </a:lnTo>
                  <a:lnTo>
                    <a:pt x="290956" y="233680"/>
                  </a:lnTo>
                  <a:lnTo>
                    <a:pt x="313816" y="193294"/>
                  </a:lnTo>
                  <a:lnTo>
                    <a:pt x="321944" y="146812"/>
                  </a:lnTo>
                  <a:lnTo>
                    <a:pt x="313816" y="100584"/>
                  </a:lnTo>
                  <a:lnTo>
                    <a:pt x="290956" y="60325"/>
                  </a:lnTo>
                  <a:lnTo>
                    <a:pt x="256158" y="28448"/>
                  </a:lnTo>
                  <a:lnTo>
                    <a:pt x="211962" y="7493"/>
                  </a:lnTo>
                  <a:lnTo>
                    <a:pt x="1610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buNone/>
              </a:pPr>
              <a:endParaRPr sz="1800"/>
            </a:p>
          </p:txBody>
        </p:sp>
        <p:sp>
          <p:nvSpPr>
            <p:cNvPr id="252" name="object 27">
              <a:extLst>
                <a:ext uri="{FF2B5EF4-FFF2-40B4-BE49-F238E27FC236}">
                  <a16:creationId xmlns:a16="http://schemas.microsoft.com/office/drawing/2014/main" id="{45C77F67-DE4C-6454-4E2C-EA4F9EB98BD2}"/>
                </a:ext>
              </a:extLst>
            </p:cNvPr>
            <p:cNvSpPr/>
            <p:nvPr/>
          </p:nvSpPr>
          <p:spPr>
            <a:xfrm>
              <a:off x="9568540" y="2524779"/>
              <a:ext cx="291283" cy="273597"/>
            </a:xfrm>
            <a:custGeom>
              <a:avLst/>
              <a:gdLst/>
              <a:ahLst/>
              <a:cxnLst/>
              <a:rect l="l" t="t" r="r" b="b"/>
              <a:pathLst>
                <a:path w="321944" h="294005">
                  <a:moveTo>
                    <a:pt x="0" y="146812"/>
                  </a:moveTo>
                  <a:lnTo>
                    <a:pt x="8128" y="100584"/>
                  </a:lnTo>
                  <a:lnTo>
                    <a:pt x="30988" y="60325"/>
                  </a:lnTo>
                  <a:lnTo>
                    <a:pt x="65786" y="28448"/>
                  </a:lnTo>
                  <a:lnTo>
                    <a:pt x="109982" y="7493"/>
                  </a:lnTo>
                  <a:lnTo>
                    <a:pt x="161036" y="0"/>
                  </a:lnTo>
                  <a:lnTo>
                    <a:pt x="211963" y="7493"/>
                  </a:lnTo>
                  <a:lnTo>
                    <a:pt x="256159" y="28448"/>
                  </a:lnTo>
                  <a:lnTo>
                    <a:pt x="290957" y="60325"/>
                  </a:lnTo>
                  <a:lnTo>
                    <a:pt x="313817" y="100584"/>
                  </a:lnTo>
                  <a:lnTo>
                    <a:pt x="321945" y="146812"/>
                  </a:lnTo>
                  <a:lnTo>
                    <a:pt x="313817" y="193294"/>
                  </a:lnTo>
                  <a:lnTo>
                    <a:pt x="290957" y="233680"/>
                  </a:lnTo>
                  <a:lnTo>
                    <a:pt x="256159" y="265430"/>
                  </a:lnTo>
                  <a:lnTo>
                    <a:pt x="211963" y="286131"/>
                  </a:lnTo>
                  <a:lnTo>
                    <a:pt x="161036" y="293624"/>
                  </a:lnTo>
                  <a:lnTo>
                    <a:pt x="109982" y="286131"/>
                  </a:lnTo>
                  <a:lnTo>
                    <a:pt x="65786" y="265430"/>
                  </a:lnTo>
                  <a:lnTo>
                    <a:pt x="30988" y="233680"/>
                  </a:lnTo>
                  <a:lnTo>
                    <a:pt x="8128" y="193294"/>
                  </a:lnTo>
                  <a:lnTo>
                    <a:pt x="0" y="146812"/>
                  </a:lnTo>
                  <a:close/>
                </a:path>
              </a:pathLst>
            </a:custGeom>
            <a:ln w="129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>
                <a:buNone/>
              </a:pPr>
              <a:endParaRPr sz="1800"/>
            </a:p>
          </p:txBody>
        </p:sp>
        <p:sp>
          <p:nvSpPr>
            <p:cNvPr id="253" name="object 28">
              <a:extLst>
                <a:ext uri="{FF2B5EF4-FFF2-40B4-BE49-F238E27FC236}">
                  <a16:creationId xmlns:a16="http://schemas.microsoft.com/office/drawing/2014/main" id="{6B529BB7-5FE6-1550-BFBC-5E6E07234D51}"/>
                </a:ext>
              </a:extLst>
            </p:cNvPr>
            <p:cNvSpPr/>
            <p:nvPr/>
          </p:nvSpPr>
          <p:spPr>
            <a:xfrm>
              <a:off x="9714009" y="2524779"/>
              <a:ext cx="145929" cy="137094"/>
            </a:xfrm>
            <a:custGeom>
              <a:avLst/>
              <a:gdLst/>
              <a:ahLst/>
              <a:cxnLst/>
              <a:rect l="l" t="t" r="r" b="b"/>
              <a:pathLst>
                <a:path w="161289" h="147320">
                  <a:moveTo>
                    <a:pt x="0" y="146812"/>
                  </a:moveTo>
                  <a:lnTo>
                    <a:pt x="0" y="0"/>
                  </a:lnTo>
                </a:path>
                <a:path w="161289" h="147320">
                  <a:moveTo>
                    <a:pt x="0" y="146812"/>
                  </a:moveTo>
                  <a:lnTo>
                    <a:pt x="161036" y="146812"/>
                  </a:lnTo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>
                <a:buNone/>
              </a:pPr>
              <a:endParaRPr sz="1800"/>
            </a:p>
          </p:txBody>
        </p:sp>
      </p:grpSp>
      <p:sp>
        <p:nvSpPr>
          <p:cNvPr id="254" name="Rectangle 253">
            <a:extLst>
              <a:ext uri="{FF2B5EF4-FFF2-40B4-BE49-F238E27FC236}">
                <a16:creationId xmlns:a16="http://schemas.microsoft.com/office/drawing/2014/main" id="{6B333CDA-A100-2497-90EC-92DAD124DE7F}"/>
              </a:ext>
            </a:extLst>
          </p:cNvPr>
          <p:cNvSpPr/>
          <p:nvPr/>
        </p:nvSpPr>
        <p:spPr>
          <a:xfrm>
            <a:off x="5406227" y="5461036"/>
            <a:ext cx="340869" cy="2361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255" name="Straight Arrow Connector 254">
            <a:extLst>
              <a:ext uri="{FF2B5EF4-FFF2-40B4-BE49-F238E27FC236}">
                <a16:creationId xmlns:a16="http://schemas.microsoft.com/office/drawing/2014/main" id="{9FD13A64-25FE-0D69-5C58-0AC8BD962CB9}"/>
              </a:ext>
            </a:extLst>
          </p:cNvPr>
          <p:cNvCxnSpPr>
            <a:cxnSpLocks/>
          </p:cNvCxnSpPr>
          <p:nvPr/>
        </p:nvCxnSpPr>
        <p:spPr bwMode="auto">
          <a:xfrm>
            <a:off x="6377804" y="5595272"/>
            <a:ext cx="596922" cy="0"/>
          </a:xfrm>
          <a:prstGeom prst="straightConnector1">
            <a:avLst/>
          </a:prstGeom>
          <a:noFill/>
          <a:ln w="41275" cap="flat" cmpd="sng" algn="ctr">
            <a:solidFill>
              <a:srgbClr val="0070C0"/>
            </a:solidFill>
            <a:prstDash val="solid"/>
            <a:round/>
            <a:headEnd type="none" w="sm" len="lg"/>
            <a:tailEnd type="triangle"/>
          </a:ln>
          <a:effectLst/>
        </p:spPr>
      </p:cxnSp>
      <p:cxnSp>
        <p:nvCxnSpPr>
          <p:cNvPr id="256" name="Straight Arrow Connector 255">
            <a:extLst>
              <a:ext uri="{FF2B5EF4-FFF2-40B4-BE49-F238E27FC236}">
                <a16:creationId xmlns:a16="http://schemas.microsoft.com/office/drawing/2014/main" id="{2B7428B8-2CA0-F1EA-2A95-400251436EA6}"/>
              </a:ext>
            </a:extLst>
          </p:cNvPr>
          <p:cNvCxnSpPr>
            <a:cxnSpLocks/>
          </p:cNvCxnSpPr>
          <p:nvPr/>
        </p:nvCxnSpPr>
        <p:spPr>
          <a:xfrm>
            <a:off x="7207507" y="4591355"/>
            <a:ext cx="0" cy="2238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>
            <a:extLst>
              <a:ext uri="{FF2B5EF4-FFF2-40B4-BE49-F238E27FC236}">
                <a16:creationId xmlns:a16="http://schemas.microsoft.com/office/drawing/2014/main" id="{7FEF8271-4AA6-1C53-ECCC-96E6DCA8FA93}"/>
              </a:ext>
            </a:extLst>
          </p:cNvPr>
          <p:cNvCxnSpPr>
            <a:cxnSpLocks/>
          </p:cNvCxnSpPr>
          <p:nvPr/>
        </p:nvCxnSpPr>
        <p:spPr>
          <a:xfrm flipH="1">
            <a:off x="8626250" y="4610300"/>
            <a:ext cx="6476" cy="1935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9" name="TextBox 258">
            <a:extLst>
              <a:ext uri="{FF2B5EF4-FFF2-40B4-BE49-F238E27FC236}">
                <a16:creationId xmlns:a16="http://schemas.microsoft.com/office/drawing/2014/main" id="{F0A315FF-9C88-B5F6-AED2-3EDBEBF158E8}"/>
              </a:ext>
            </a:extLst>
          </p:cNvPr>
          <p:cNvSpPr txBox="1"/>
          <p:nvPr/>
        </p:nvSpPr>
        <p:spPr>
          <a:xfrm>
            <a:off x="7073767" y="1162086"/>
            <a:ext cx="2180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TPCs for the next control period</a:t>
            </a:r>
          </a:p>
        </p:txBody>
      </p: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908816AF-6E8D-83C9-E0AC-6187EC5335DD}"/>
              </a:ext>
            </a:extLst>
          </p:cNvPr>
          <p:cNvCxnSpPr>
            <a:cxnSpLocks/>
            <a:stCxn id="210" idx="1"/>
            <a:endCxn id="261" idx="3"/>
          </p:cNvCxnSpPr>
          <p:nvPr/>
        </p:nvCxnSpPr>
        <p:spPr>
          <a:xfrm flipH="1" flipV="1">
            <a:off x="6111807" y="4961221"/>
            <a:ext cx="366506" cy="118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1" name="Rectangle 260">
            <a:extLst>
              <a:ext uri="{FF2B5EF4-FFF2-40B4-BE49-F238E27FC236}">
                <a16:creationId xmlns:a16="http://schemas.microsoft.com/office/drawing/2014/main" id="{9253EA79-579B-1F5E-3950-A83A4EFD12A7}"/>
              </a:ext>
            </a:extLst>
          </p:cNvPr>
          <p:cNvSpPr/>
          <p:nvPr/>
        </p:nvSpPr>
        <p:spPr>
          <a:xfrm>
            <a:off x="4714144" y="4664971"/>
            <a:ext cx="1397663" cy="5925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Hardware Scheduler</a:t>
            </a:r>
          </a:p>
        </p:txBody>
      </p:sp>
      <p:cxnSp>
        <p:nvCxnSpPr>
          <p:cNvPr id="262" name="Straight Arrow Connector 261">
            <a:extLst>
              <a:ext uri="{FF2B5EF4-FFF2-40B4-BE49-F238E27FC236}">
                <a16:creationId xmlns:a16="http://schemas.microsoft.com/office/drawing/2014/main" id="{DCE7C8A8-F2DA-57CF-E49D-75CB4F15DC33}"/>
              </a:ext>
            </a:extLst>
          </p:cNvPr>
          <p:cNvCxnSpPr>
            <a:cxnSpLocks/>
          </p:cNvCxnSpPr>
          <p:nvPr/>
        </p:nvCxnSpPr>
        <p:spPr bwMode="auto">
          <a:xfrm flipV="1">
            <a:off x="5801586" y="2128766"/>
            <a:ext cx="0" cy="364589"/>
          </a:xfrm>
          <a:prstGeom prst="straightConnector1">
            <a:avLst/>
          </a:prstGeom>
          <a:noFill/>
          <a:ln w="41275" cap="flat" cmpd="sng" algn="ctr">
            <a:solidFill>
              <a:srgbClr val="0070C0"/>
            </a:solidFill>
            <a:prstDash val="solid"/>
            <a:round/>
            <a:headEnd type="none" w="sm" len="lg"/>
            <a:tailEnd type="triangle"/>
          </a:ln>
          <a:effectLst/>
        </p:spPr>
      </p:cxnSp>
      <p:cxnSp>
        <p:nvCxnSpPr>
          <p:cNvPr id="264" name="Elbow Connector 263">
            <a:extLst>
              <a:ext uri="{FF2B5EF4-FFF2-40B4-BE49-F238E27FC236}">
                <a16:creationId xmlns:a16="http://schemas.microsoft.com/office/drawing/2014/main" id="{E81A1A3B-D552-FA79-CA27-3F70ADEAA131}"/>
              </a:ext>
            </a:extLst>
          </p:cNvPr>
          <p:cNvCxnSpPr>
            <a:cxnSpLocks/>
            <a:endCxn id="211" idx="2"/>
          </p:cNvCxnSpPr>
          <p:nvPr/>
        </p:nvCxnSpPr>
        <p:spPr>
          <a:xfrm flipV="1">
            <a:off x="4561268" y="3829859"/>
            <a:ext cx="1251050" cy="581122"/>
          </a:xfrm>
          <a:prstGeom prst="bentConnector2">
            <a:avLst/>
          </a:prstGeom>
          <a:ln w="412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5" name="Rectangle 264">
            <a:extLst>
              <a:ext uri="{FF2B5EF4-FFF2-40B4-BE49-F238E27FC236}">
                <a16:creationId xmlns:a16="http://schemas.microsoft.com/office/drawing/2014/main" id="{A541D847-365A-E32E-5563-D168622CEBF6}"/>
              </a:ext>
            </a:extLst>
          </p:cNvPr>
          <p:cNvSpPr/>
          <p:nvPr/>
        </p:nvSpPr>
        <p:spPr>
          <a:xfrm>
            <a:off x="181361" y="1836973"/>
            <a:ext cx="4360611" cy="1840300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6" name="object 54">
            <a:extLst>
              <a:ext uri="{FF2B5EF4-FFF2-40B4-BE49-F238E27FC236}">
                <a16:creationId xmlns:a16="http://schemas.microsoft.com/office/drawing/2014/main" id="{6C5AFD64-2209-7170-FAE7-0F3FEE2F072B}"/>
              </a:ext>
            </a:extLst>
          </p:cNvPr>
          <p:cNvSpPr txBox="1"/>
          <p:nvPr/>
        </p:nvSpPr>
        <p:spPr>
          <a:xfrm>
            <a:off x="2098536" y="2637064"/>
            <a:ext cx="699170" cy="284592"/>
          </a:xfrm>
          <a:prstGeom prst="rect">
            <a:avLst/>
          </a:prstGeom>
        </p:spPr>
        <p:txBody>
          <a:bodyPr vert="horz" wrap="square" lIns="0" tIns="7520" rIns="0" bIns="0" rtlCol="0">
            <a:spAutoFit/>
          </a:bodyPr>
          <a:lstStyle/>
          <a:p>
            <a:pPr marL="15039">
              <a:spcBef>
                <a:spcPts val="983"/>
              </a:spcBef>
              <a:buNone/>
            </a:pPr>
            <a:r>
              <a:rPr lang="en-US" sz="1800" b="1" spc="-30" dirty="0">
                <a:latin typeface="Calibri" panose="020F0502020204030204" pitchFamily="34" charset="0"/>
                <a:cs typeface="Calibri" panose="020F0502020204030204" pitchFamily="34" charset="0"/>
              </a:rPr>
              <a:t>TPC 0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16012EE8-7A90-EB86-270C-4B210CC644DE}"/>
              </a:ext>
            </a:extLst>
          </p:cNvPr>
          <p:cNvSpPr/>
          <p:nvPr/>
        </p:nvSpPr>
        <p:spPr>
          <a:xfrm>
            <a:off x="254894" y="1896364"/>
            <a:ext cx="1617107" cy="1716952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8" name="object 54">
            <a:extLst>
              <a:ext uri="{FF2B5EF4-FFF2-40B4-BE49-F238E27FC236}">
                <a16:creationId xmlns:a16="http://schemas.microsoft.com/office/drawing/2014/main" id="{22514272-41F3-2A56-002D-3275DA8963EF}"/>
              </a:ext>
            </a:extLst>
          </p:cNvPr>
          <p:cNvSpPr txBox="1"/>
          <p:nvPr/>
        </p:nvSpPr>
        <p:spPr>
          <a:xfrm>
            <a:off x="811282" y="1880928"/>
            <a:ext cx="699170" cy="284592"/>
          </a:xfrm>
          <a:prstGeom prst="rect">
            <a:avLst/>
          </a:prstGeom>
        </p:spPr>
        <p:txBody>
          <a:bodyPr vert="horz" wrap="square" lIns="0" tIns="7520" rIns="0" bIns="0" rtlCol="0">
            <a:spAutoFit/>
          </a:bodyPr>
          <a:lstStyle/>
          <a:p>
            <a:pPr marL="15039">
              <a:spcBef>
                <a:spcPts val="983"/>
              </a:spcBef>
              <a:buNone/>
            </a:pPr>
            <a:r>
              <a:rPr lang="en-US" sz="1800" b="1" spc="-3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 0</a:t>
            </a:r>
            <a:endParaRPr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422BB15A-02A2-C6B9-D49C-43C4AB2D57FD}"/>
              </a:ext>
            </a:extLst>
          </p:cNvPr>
          <p:cNvSpPr/>
          <p:nvPr/>
        </p:nvSpPr>
        <p:spPr>
          <a:xfrm>
            <a:off x="400203" y="2594469"/>
            <a:ext cx="1331806" cy="9054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8F8AFD82-B206-FAE4-19BF-93D0CBE5D330}"/>
              </a:ext>
            </a:extLst>
          </p:cNvPr>
          <p:cNvSpPr txBox="1"/>
          <p:nvPr/>
        </p:nvSpPr>
        <p:spPr>
          <a:xfrm>
            <a:off x="419678" y="2541901"/>
            <a:ext cx="1308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CUDA Cores</a:t>
            </a:r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6BBA331A-EB74-D3E6-5BF2-E34797E81967}"/>
              </a:ext>
            </a:extLst>
          </p:cNvPr>
          <p:cNvSpPr/>
          <p:nvPr/>
        </p:nvSpPr>
        <p:spPr>
          <a:xfrm>
            <a:off x="461137" y="2857395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DB4FDBB0-3EE6-C744-BB52-3B884611E0AE}"/>
              </a:ext>
            </a:extLst>
          </p:cNvPr>
          <p:cNvSpPr/>
          <p:nvPr/>
        </p:nvSpPr>
        <p:spPr>
          <a:xfrm>
            <a:off x="771285" y="2862574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F7E9CCD9-4C6C-239E-D81E-C0A1E25A623F}"/>
              </a:ext>
            </a:extLst>
          </p:cNvPr>
          <p:cNvSpPr/>
          <p:nvPr/>
        </p:nvSpPr>
        <p:spPr>
          <a:xfrm>
            <a:off x="1392981" y="2860664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DF2E298F-168B-9FA9-D970-2936DFC9F491}"/>
              </a:ext>
            </a:extLst>
          </p:cNvPr>
          <p:cNvSpPr/>
          <p:nvPr/>
        </p:nvSpPr>
        <p:spPr>
          <a:xfrm>
            <a:off x="1075522" y="2860664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C87DEFA4-E415-C599-017B-73D89DCCCDEC}"/>
              </a:ext>
            </a:extLst>
          </p:cNvPr>
          <p:cNvSpPr/>
          <p:nvPr/>
        </p:nvSpPr>
        <p:spPr>
          <a:xfrm>
            <a:off x="458542" y="3197402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E70D7985-8CB0-205F-DEAB-4D014A20774B}"/>
              </a:ext>
            </a:extLst>
          </p:cNvPr>
          <p:cNvSpPr/>
          <p:nvPr/>
        </p:nvSpPr>
        <p:spPr>
          <a:xfrm>
            <a:off x="765742" y="3195123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3226EEC1-1BEB-8BBD-ECC7-6671196F1C3F}"/>
              </a:ext>
            </a:extLst>
          </p:cNvPr>
          <p:cNvSpPr/>
          <p:nvPr/>
        </p:nvSpPr>
        <p:spPr>
          <a:xfrm>
            <a:off x="1404064" y="3199590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AE484E3E-CDA9-B002-8CA6-8DD9E494209A}"/>
              </a:ext>
            </a:extLst>
          </p:cNvPr>
          <p:cNvSpPr/>
          <p:nvPr/>
        </p:nvSpPr>
        <p:spPr>
          <a:xfrm>
            <a:off x="1076374" y="3205316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36243587-C054-9431-4CDA-813974A12A7C}"/>
              </a:ext>
            </a:extLst>
          </p:cNvPr>
          <p:cNvSpPr/>
          <p:nvPr/>
        </p:nvSpPr>
        <p:spPr>
          <a:xfrm>
            <a:off x="391898" y="2146436"/>
            <a:ext cx="1339959" cy="3292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8B832A53-2742-DAD0-90ED-3BFF439129D2}"/>
              </a:ext>
            </a:extLst>
          </p:cNvPr>
          <p:cNvSpPr txBox="1"/>
          <p:nvPr/>
        </p:nvSpPr>
        <p:spPr>
          <a:xfrm>
            <a:off x="320615" y="2111097"/>
            <a:ext cx="1570860" cy="67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Warp scheduler</a:t>
            </a:r>
          </a:p>
          <a:p>
            <a:pPr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E5552648-E12C-3CC0-5DB1-7AB886677238}"/>
              </a:ext>
            </a:extLst>
          </p:cNvPr>
          <p:cNvSpPr/>
          <p:nvPr/>
        </p:nvSpPr>
        <p:spPr>
          <a:xfrm>
            <a:off x="2864428" y="1896364"/>
            <a:ext cx="1617107" cy="1716952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2" name="object 54">
            <a:extLst>
              <a:ext uri="{FF2B5EF4-FFF2-40B4-BE49-F238E27FC236}">
                <a16:creationId xmlns:a16="http://schemas.microsoft.com/office/drawing/2014/main" id="{DB0A4010-4A6E-A95F-1793-C76CA9C04CC3}"/>
              </a:ext>
            </a:extLst>
          </p:cNvPr>
          <p:cNvSpPr txBox="1"/>
          <p:nvPr/>
        </p:nvSpPr>
        <p:spPr>
          <a:xfrm>
            <a:off x="3461167" y="1874118"/>
            <a:ext cx="699170" cy="284592"/>
          </a:xfrm>
          <a:prstGeom prst="rect">
            <a:avLst/>
          </a:prstGeom>
        </p:spPr>
        <p:txBody>
          <a:bodyPr vert="horz" wrap="square" lIns="0" tIns="7520" rIns="0" bIns="0" rtlCol="0">
            <a:spAutoFit/>
          </a:bodyPr>
          <a:lstStyle/>
          <a:p>
            <a:pPr marL="15039">
              <a:spcBef>
                <a:spcPts val="983"/>
              </a:spcBef>
              <a:buNone/>
            </a:pPr>
            <a:r>
              <a:rPr lang="en-US" sz="1800" b="1" spc="-3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 1</a:t>
            </a:r>
            <a:endParaRPr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E56328DD-08F6-DB31-1AD6-0316DB6A54D9}"/>
              </a:ext>
            </a:extLst>
          </p:cNvPr>
          <p:cNvSpPr/>
          <p:nvPr/>
        </p:nvSpPr>
        <p:spPr>
          <a:xfrm>
            <a:off x="3009737" y="2594469"/>
            <a:ext cx="1331806" cy="9054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7E9DDE34-9EEA-A993-42DA-A28645661C74}"/>
              </a:ext>
            </a:extLst>
          </p:cNvPr>
          <p:cNvSpPr txBox="1"/>
          <p:nvPr/>
        </p:nvSpPr>
        <p:spPr>
          <a:xfrm>
            <a:off x="3029211" y="2541901"/>
            <a:ext cx="1379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CUDA Cores</a:t>
            </a:r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1B1C692A-B3DE-95DD-EBD0-8AEEFACA6FC5}"/>
              </a:ext>
            </a:extLst>
          </p:cNvPr>
          <p:cNvSpPr/>
          <p:nvPr/>
        </p:nvSpPr>
        <p:spPr>
          <a:xfrm>
            <a:off x="3070671" y="2857395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5B390B65-C318-65D8-9BF0-F818313A69AD}"/>
              </a:ext>
            </a:extLst>
          </p:cNvPr>
          <p:cNvSpPr/>
          <p:nvPr/>
        </p:nvSpPr>
        <p:spPr>
          <a:xfrm>
            <a:off x="3380819" y="2862574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CD1685ED-DFC5-DA01-3D95-AD1B5B5F15F5}"/>
              </a:ext>
            </a:extLst>
          </p:cNvPr>
          <p:cNvSpPr/>
          <p:nvPr/>
        </p:nvSpPr>
        <p:spPr>
          <a:xfrm>
            <a:off x="4002515" y="2860664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B122298D-0498-500D-524B-0449DC0FBBF3}"/>
              </a:ext>
            </a:extLst>
          </p:cNvPr>
          <p:cNvSpPr/>
          <p:nvPr/>
        </p:nvSpPr>
        <p:spPr>
          <a:xfrm>
            <a:off x="3685056" y="2860664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236C6D7F-568E-2E17-8578-3521C1E98A3E}"/>
              </a:ext>
            </a:extLst>
          </p:cNvPr>
          <p:cNvSpPr/>
          <p:nvPr/>
        </p:nvSpPr>
        <p:spPr>
          <a:xfrm>
            <a:off x="3077785" y="3201464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0" name="Rectangle 289">
            <a:extLst>
              <a:ext uri="{FF2B5EF4-FFF2-40B4-BE49-F238E27FC236}">
                <a16:creationId xmlns:a16="http://schemas.microsoft.com/office/drawing/2014/main" id="{89CF039D-B993-FDC1-6210-9D23503D0B38}"/>
              </a:ext>
            </a:extLst>
          </p:cNvPr>
          <p:cNvSpPr/>
          <p:nvPr/>
        </p:nvSpPr>
        <p:spPr>
          <a:xfrm>
            <a:off x="3375276" y="3195123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AC055E92-066B-C9BE-3320-4817D38716B6}"/>
              </a:ext>
            </a:extLst>
          </p:cNvPr>
          <p:cNvSpPr/>
          <p:nvPr/>
        </p:nvSpPr>
        <p:spPr>
          <a:xfrm>
            <a:off x="4013598" y="3199590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C3CBCB03-535A-09F5-7187-9BB911C0825C}"/>
              </a:ext>
            </a:extLst>
          </p:cNvPr>
          <p:cNvSpPr/>
          <p:nvPr/>
        </p:nvSpPr>
        <p:spPr>
          <a:xfrm>
            <a:off x="3685908" y="3205316"/>
            <a:ext cx="251392" cy="25604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A2A9B0E3-DF06-E16D-91EF-EF2887FD05C7}"/>
              </a:ext>
            </a:extLst>
          </p:cNvPr>
          <p:cNvSpPr/>
          <p:nvPr/>
        </p:nvSpPr>
        <p:spPr>
          <a:xfrm>
            <a:off x="3001433" y="2146436"/>
            <a:ext cx="1349826" cy="3292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1"/>
              </a:spcBef>
              <a:buNone/>
            </a:pPr>
            <a:endParaRPr lang="en-US" sz="18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2FEF12D2-A509-D467-FA11-06988CF0463F}"/>
              </a:ext>
            </a:extLst>
          </p:cNvPr>
          <p:cNvSpPr txBox="1"/>
          <p:nvPr/>
        </p:nvSpPr>
        <p:spPr>
          <a:xfrm>
            <a:off x="2943799" y="2165520"/>
            <a:ext cx="1740070" cy="67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Warp scheduler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4" name="Straight Arrow Connector 343">
            <a:extLst>
              <a:ext uri="{FF2B5EF4-FFF2-40B4-BE49-F238E27FC236}">
                <a16:creationId xmlns:a16="http://schemas.microsoft.com/office/drawing/2014/main" id="{1D0F4836-DD7D-9D33-C997-19B182333EDA}"/>
              </a:ext>
            </a:extLst>
          </p:cNvPr>
          <p:cNvCxnSpPr>
            <a:cxnSpLocks/>
          </p:cNvCxnSpPr>
          <p:nvPr/>
        </p:nvCxnSpPr>
        <p:spPr bwMode="auto">
          <a:xfrm>
            <a:off x="6612206" y="1858943"/>
            <a:ext cx="2286952" cy="0"/>
          </a:xfrm>
          <a:prstGeom prst="straightConnector1">
            <a:avLst/>
          </a:prstGeom>
          <a:noFill/>
          <a:ln w="41275" cap="flat" cmpd="sng" algn="ctr">
            <a:solidFill>
              <a:srgbClr val="0070C0"/>
            </a:solidFill>
            <a:prstDash val="solid"/>
            <a:round/>
            <a:headEnd type="none" w="sm" len="lg"/>
            <a:tailEnd type="none"/>
          </a:ln>
          <a:effectLst/>
        </p:spPr>
      </p:cxnSp>
      <p:cxnSp>
        <p:nvCxnSpPr>
          <p:cNvPr id="347" name="Straight Arrow Connector 346">
            <a:extLst>
              <a:ext uri="{FF2B5EF4-FFF2-40B4-BE49-F238E27FC236}">
                <a16:creationId xmlns:a16="http://schemas.microsoft.com/office/drawing/2014/main" id="{5BA97F78-E567-2E2E-9AF0-CAE66D5595A2}"/>
              </a:ext>
            </a:extLst>
          </p:cNvPr>
          <p:cNvCxnSpPr>
            <a:cxnSpLocks/>
            <a:endCxn id="189" idx="0"/>
          </p:cNvCxnSpPr>
          <p:nvPr/>
        </p:nvCxnSpPr>
        <p:spPr bwMode="auto">
          <a:xfrm>
            <a:off x="7238786" y="1870056"/>
            <a:ext cx="5416" cy="401953"/>
          </a:xfrm>
          <a:prstGeom prst="straightConnector1">
            <a:avLst/>
          </a:prstGeom>
          <a:noFill/>
          <a:ln w="41275" cap="flat" cmpd="sng" algn="ctr">
            <a:solidFill>
              <a:srgbClr val="0070C0"/>
            </a:solidFill>
            <a:prstDash val="solid"/>
            <a:round/>
            <a:headEnd type="none" w="sm" len="lg"/>
            <a:tailEnd type="triangle"/>
          </a:ln>
          <a:effectLst/>
        </p:spPr>
      </p:cxnSp>
      <p:cxnSp>
        <p:nvCxnSpPr>
          <p:cNvPr id="350" name="Straight Arrow Connector 349">
            <a:extLst>
              <a:ext uri="{FF2B5EF4-FFF2-40B4-BE49-F238E27FC236}">
                <a16:creationId xmlns:a16="http://schemas.microsoft.com/office/drawing/2014/main" id="{5F7F3879-FE9F-3622-8ABC-B8465CED75B7}"/>
              </a:ext>
            </a:extLst>
          </p:cNvPr>
          <p:cNvCxnSpPr>
            <a:cxnSpLocks/>
          </p:cNvCxnSpPr>
          <p:nvPr/>
        </p:nvCxnSpPr>
        <p:spPr bwMode="auto">
          <a:xfrm>
            <a:off x="8648580" y="1876138"/>
            <a:ext cx="5416" cy="401953"/>
          </a:xfrm>
          <a:prstGeom prst="straightConnector1">
            <a:avLst/>
          </a:prstGeom>
          <a:noFill/>
          <a:ln w="41275" cap="flat" cmpd="sng" algn="ctr">
            <a:solidFill>
              <a:srgbClr val="0070C0"/>
            </a:solidFill>
            <a:prstDash val="solid"/>
            <a:round/>
            <a:headEnd type="none" w="sm" len="lg"/>
            <a:tailEnd type="triangle"/>
          </a:ln>
          <a:effectLst/>
        </p:spPr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BAC499C-95AF-59A3-9E64-7C40407603FA}"/>
              </a:ext>
            </a:extLst>
          </p:cNvPr>
          <p:cNvCxnSpPr>
            <a:cxnSpLocks/>
            <a:stCxn id="261" idx="1"/>
          </p:cNvCxnSpPr>
          <p:nvPr/>
        </p:nvCxnSpPr>
        <p:spPr>
          <a:xfrm flipH="1">
            <a:off x="4494850" y="4961221"/>
            <a:ext cx="219294" cy="81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52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/>
      <p:bldP spid="210" grpId="0" animBg="1"/>
      <p:bldP spid="211" grpId="0" animBg="1"/>
      <p:bldP spid="212" grpId="0" animBg="1"/>
      <p:bldP spid="213" grpId="0" animBg="1"/>
      <p:bldP spid="217" grpId="0" animBg="1"/>
      <p:bldP spid="219" grpId="0" animBg="1"/>
      <p:bldP spid="220" grpId="0"/>
      <p:bldP spid="221" grpId="0"/>
      <p:bldP spid="222" grpId="0"/>
      <p:bldP spid="223" grpId="0"/>
      <p:bldP spid="224" grpId="0" animBg="1"/>
      <p:bldP spid="225" grpId="0"/>
      <p:bldP spid="226" grpId="0" animBg="1"/>
      <p:bldP spid="227" grpId="0"/>
      <p:bldP spid="228" grpId="0" animBg="1"/>
      <p:bldP spid="229" grpId="0" animBg="1"/>
      <p:bldP spid="230" grpId="0"/>
      <p:bldP spid="231" grpId="0" animBg="1"/>
      <p:bldP spid="232" grpId="0" animBg="1"/>
      <p:bldP spid="233" grpId="0" animBg="1"/>
      <p:bldP spid="234" grpId="0" animBg="1"/>
      <p:bldP spid="235" grpId="0"/>
      <p:bldP spid="236" grpId="0" animBg="1"/>
      <p:bldP spid="237" grpId="0" animBg="1"/>
      <p:bldP spid="238" grpId="0"/>
      <p:bldP spid="239" grpId="0" animBg="1"/>
      <p:bldP spid="240" grpId="0" animBg="1"/>
      <p:bldP spid="241" grpId="0" animBg="1"/>
      <p:bldP spid="242" grpId="0" animBg="1"/>
      <p:bldP spid="243" grpId="0"/>
      <p:bldP spid="244" grpId="0" animBg="1"/>
      <p:bldP spid="245" grpId="0" animBg="1"/>
      <p:bldP spid="246" grpId="0"/>
      <p:bldP spid="247" grpId="0" animBg="1"/>
      <p:bldP spid="248" grpId="0" animBg="1"/>
      <p:bldP spid="249" grpId="0" animBg="1"/>
      <p:bldP spid="254" grpId="0" animBg="1"/>
      <p:bldP spid="259" grpId="0"/>
      <p:bldP spid="261" grpId="0" animBg="1"/>
      <p:bldP spid="265" grpId="0" animBg="1"/>
      <p:bldP spid="266" grpId="0"/>
      <p:bldP spid="267" grpId="0" animBg="1"/>
      <p:bldP spid="268" grpId="0"/>
      <p:bldP spid="269" grpId="0" animBg="1"/>
      <p:bldP spid="270" grpId="0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/>
      <p:bldP spid="281" grpId="0" animBg="1"/>
      <p:bldP spid="282" grpId="0"/>
      <p:bldP spid="283" grpId="0" animBg="1"/>
      <p:bldP spid="284" grpId="0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tx1"/>
          </a:solidFill>
          <a:prstDash val="solid"/>
          <a:round/>
          <a:headEnd type="triangle" w="sm" len="lg"/>
          <a:tailEnd type="triangle" w="sm" len="lg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tx1"/>
          </a:solidFill>
          <a:prstDash val="solid"/>
          <a:round/>
          <a:headEnd type="triangle" w="sm" len="lg"/>
          <a:tailEnd type="triangle" w="sm" len="lg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49619</TotalTime>
  <Words>1188</Words>
  <Application>Microsoft Macintosh PowerPoint</Application>
  <PresentationFormat>On-screen Show (4:3)</PresentationFormat>
  <Paragraphs>246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宋体</vt:lpstr>
      <vt:lpstr>Aharoni</vt:lpstr>
      <vt:lpstr>Arial</vt:lpstr>
      <vt:lpstr>Bernard MT Condensed</vt:lpstr>
      <vt:lpstr>Calibri</vt:lpstr>
      <vt:lpstr>Cambria Math</vt:lpstr>
      <vt:lpstr>cmbxsl10</vt:lpstr>
      <vt:lpstr>Helvetica</vt:lpstr>
      <vt:lpstr>Times New Roman</vt:lpstr>
      <vt:lpstr>Wingdings</vt:lpstr>
      <vt:lpstr>Default Design</vt:lpstr>
      <vt:lpstr>DySM: Dynamic Scaling of GPU Streaming Multiprocessor in Spatially Shared  Real-Time Embedded GPU Systems</vt:lpstr>
      <vt:lpstr>Introduction</vt:lpstr>
      <vt:lpstr>GPU Scheduling</vt:lpstr>
      <vt:lpstr>Spatial Sharing Mechanisms</vt:lpstr>
      <vt:lpstr>Limitation of Existing Solutions </vt:lpstr>
      <vt:lpstr>Feedback Control</vt:lpstr>
      <vt:lpstr>System Modeling</vt:lpstr>
      <vt:lpstr>Impact of Overlapping TPC Allocations</vt:lpstr>
      <vt:lpstr>DySM Overview </vt:lpstr>
      <vt:lpstr>Advantages of DySM</vt:lpstr>
      <vt:lpstr>Experimental Setup</vt:lpstr>
      <vt:lpstr>Runtime Workload Variations - STGM</vt:lpstr>
      <vt:lpstr>Runtime Workload Variations - Adhoc</vt:lpstr>
      <vt:lpstr>Runtime Workload Variations - DySM</vt:lpstr>
      <vt:lpstr>Conclusion</vt:lpstr>
      <vt:lpstr>Q&amp;A</vt:lpstr>
      <vt:lpstr>Overhead Analysis</vt:lpstr>
      <vt:lpstr>Impact of Overlapping TPC Allocations</vt:lpstr>
    </vt:vector>
  </TitlesOfParts>
  <Company>PDF Solutions,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TC90: Presentation Title</dc:title>
  <dc:creator>John Kim</dc:creator>
  <cp:lastModifiedBy>Subramaniyan, Srinivasan</cp:lastModifiedBy>
  <cp:revision>1451</cp:revision>
  <dcterms:created xsi:type="dcterms:W3CDTF">2005-12-12T23:58:54Z</dcterms:created>
  <dcterms:modified xsi:type="dcterms:W3CDTF">2026-07-21T14:37:21Z</dcterms:modified>
</cp:coreProperties>
</file>