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0"/>
  </p:notesMasterIdLst>
  <p:handoutMasterIdLst>
    <p:handoutMasterId r:id="rId21"/>
  </p:handoutMasterIdLst>
  <p:sldIdLst>
    <p:sldId id="256" r:id="rId2"/>
    <p:sldId id="1040" r:id="rId3"/>
    <p:sldId id="1064" r:id="rId4"/>
    <p:sldId id="1068" r:id="rId5"/>
    <p:sldId id="1042" r:id="rId6"/>
    <p:sldId id="1067" r:id="rId7"/>
    <p:sldId id="1065" r:id="rId8"/>
    <p:sldId id="1057" r:id="rId9"/>
    <p:sldId id="1059" r:id="rId10"/>
    <p:sldId id="1060" r:id="rId11"/>
    <p:sldId id="1061" r:id="rId12"/>
    <p:sldId id="1062" r:id="rId13"/>
    <p:sldId id="1056" r:id="rId14"/>
    <p:sldId id="1046" r:id="rId15"/>
    <p:sldId id="1045" r:id="rId16"/>
    <p:sldId id="1041" r:id="rId17"/>
    <p:sldId id="1044" r:id="rId18"/>
    <p:sldId id="1043" r:id="rId19"/>
  </p:sldIdLst>
  <p:sldSz cx="9144000" cy="6858000" type="screen4x3"/>
  <p:notesSz cx="6797675" cy="9874250"/>
  <p:defaultTextStyle>
    <a:defPPr>
      <a:defRPr lang="en-US"/>
    </a:defPPr>
    <a:lvl1pPr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Arial" pitchFamily="34" charset="0"/>
        <a:ea typeface="+mn-ea"/>
        <a:cs typeface="Arial" pitchFamily="34" charset="0"/>
      </a:defRPr>
    </a:lvl1pPr>
    <a:lvl2pPr marL="45720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91440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Arial" pitchFamily="34" charset="0"/>
        <a:ea typeface="+mn-ea"/>
        <a:cs typeface="Arial" pitchFamily="34" charset="0"/>
      </a:defRPr>
    </a:lvl3pPr>
    <a:lvl4pPr marL="137160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Arial" pitchFamily="34" charset="0"/>
        <a:ea typeface="+mn-ea"/>
        <a:cs typeface="Arial" pitchFamily="34" charset="0"/>
      </a:defRPr>
    </a:lvl4pPr>
    <a:lvl5pPr marL="182880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3300"/>
    <a:srgbClr val="A6FCA9"/>
    <a:srgbClr val="FFCC99"/>
    <a:srgbClr val="30FA79"/>
    <a:srgbClr val="961C1F"/>
    <a:srgbClr val="960000"/>
    <a:srgbClr val="B000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76301" autoAdjust="0"/>
  </p:normalViewPr>
  <p:slideViewPr>
    <p:cSldViewPr>
      <p:cViewPr varScale="1">
        <p:scale>
          <a:sx n="90" d="100"/>
          <a:sy n="90" d="100"/>
        </p:scale>
        <p:origin x="1112" y="192"/>
      </p:cViewPr>
      <p:guideLst>
        <p:guide orient="horz" pos="2160"/>
        <p:guide pos="2880"/>
      </p:guideLst>
    </p:cSldViewPr>
  </p:slideViewPr>
  <p:outlineViewPr>
    <p:cViewPr>
      <p:scale>
        <a:sx n="25" d="100"/>
        <a:sy n="25" d="100"/>
      </p:scale>
      <p:origin x="0" y="4416"/>
    </p:cViewPr>
  </p:outlineViewPr>
  <p:notesTextViewPr>
    <p:cViewPr>
      <p:scale>
        <a:sx n="100" d="100"/>
        <a:sy n="100" d="100"/>
      </p:scale>
      <p:origin x="0" y="0"/>
    </p:cViewPr>
  </p:notesTextViewPr>
  <p:sorterViewPr>
    <p:cViewPr>
      <p:scale>
        <a:sx n="100" d="100"/>
        <a:sy n="100" d="100"/>
      </p:scale>
      <p:origin x="0" y="3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238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a:latin typeface="Times New Roman" pitchFamily="18" charset="0"/>
              </a:defRPr>
            </a:lvl1pPr>
          </a:lstStyle>
          <a:p>
            <a:endParaRPr lang="zh-CN" altLang="en-US"/>
          </a:p>
        </p:txBody>
      </p:sp>
      <p:sp>
        <p:nvSpPr>
          <p:cNvPr id="1552387"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latin typeface="Times New Roman" pitchFamily="18" charset="0"/>
              </a:defRPr>
            </a:lvl1pPr>
          </a:lstStyle>
          <a:p>
            <a:endParaRPr lang="en-US" altLang="zh-CN"/>
          </a:p>
        </p:txBody>
      </p:sp>
      <p:sp>
        <p:nvSpPr>
          <p:cNvPr id="1552388"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Times New Roman" pitchFamily="18" charset="0"/>
              </a:defRPr>
            </a:lvl1pPr>
          </a:lstStyle>
          <a:p>
            <a:endParaRPr lang="en-US" altLang="zh-CN"/>
          </a:p>
        </p:txBody>
      </p:sp>
      <p:sp>
        <p:nvSpPr>
          <p:cNvPr id="1552389"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atin typeface="Times New Roman" pitchFamily="18" charset="0"/>
              </a:defRPr>
            </a:lvl1pPr>
          </a:lstStyle>
          <a:p>
            <a:fld id="{0BCB0E57-6791-457E-905F-80BD58651612}" type="slidenum">
              <a:rPr lang="zh-CN" altLang="en-US"/>
              <a:pPr/>
              <a:t>‹#›</a:t>
            </a:fld>
            <a:endParaRPr lang="en-US" altLang="zh-CN"/>
          </a:p>
        </p:txBody>
      </p:sp>
    </p:spTree>
    <p:extLst>
      <p:ext uri="{BB962C8B-B14F-4D97-AF65-F5344CB8AC3E}">
        <p14:creationId xmlns:p14="http://schemas.microsoft.com/office/powerpoint/2010/main" val="312139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zh-CN" altLang="en-US"/>
          </a:p>
        </p:txBody>
      </p:sp>
      <p:sp>
        <p:nvSpPr>
          <p:cNvPr id="115715"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endParaRPr lang="en-US" altLang="zh-CN"/>
          </a:p>
        </p:txBody>
      </p:sp>
      <p:sp>
        <p:nvSpPr>
          <p:cNvPr id="13316"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5"/>
          <p:cNvSpPr>
            <a:spLocks noGrp="1" noChangeArrowheads="1"/>
          </p:cNvSpPr>
          <p:nvPr>
            <p:ph type="body" sz="quarter" idx="3"/>
          </p:nvPr>
        </p:nvSpPr>
        <p:spPr bwMode="auto">
          <a:xfrm>
            <a:off x="906463" y="4691063"/>
            <a:ext cx="498475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15718"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endParaRPr lang="en-US" altLang="zh-CN"/>
          </a:p>
        </p:txBody>
      </p:sp>
      <p:sp>
        <p:nvSpPr>
          <p:cNvPr id="115719"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56737F01-BE5A-4CE6-AE4F-725A91F75609}" type="slidenum">
              <a:rPr lang="zh-CN" altLang="en-US"/>
              <a:pPr/>
              <a:t>‹#›</a:t>
            </a:fld>
            <a:endParaRPr lang="en-US" altLang="zh-CN"/>
          </a:p>
        </p:txBody>
      </p:sp>
    </p:spTree>
    <p:extLst>
      <p:ext uri="{BB962C8B-B14F-4D97-AF65-F5344CB8AC3E}">
        <p14:creationId xmlns:p14="http://schemas.microsoft.com/office/powerpoint/2010/main" val="1563229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sz="3400" u="sng">
                <a:solidFill>
                  <a:schemeClr val="tx1"/>
                </a:solidFill>
                <a:latin typeface="Arial" pitchFamily="34" charset="0"/>
                <a:cs typeface="Arial" pitchFamily="34" charset="0"/>
              </a:defRPr>
            </a:lvl1pPr>
            <a:lvl2pPr marL="742950" indent="-285750">
              <a:spcBef>
                <a:spcPct val="0"/>
              </a:spcBef>
              <a:defRPr sz="3400" u="sng">
                <a:solidFill>
                  <a:schemeClr val="tx1"/>
                </a:solidFill>
                <a:latin typeface="Arial" pitchFamily="34" charset="0"/>
                <a:cs typeface="Arial" pitchFamily="34" charset="0"/>
              </a:defRPr>
            </a:lvl2pPr>
            <a:lvl3pPr marL="1143000" indent="-228600">
              <a:spcBef>
                <a:spcPct val="0"/>
              </a:spcBef>
              <a:defRPr sz="3400" u="sng">
                <a:solidFill>
                  <a:schemeClr val="tx1"/>
                </a:solidFill>
                <a:latin typeface="Arial" pitchFamily="34" charset="0"/>
                <a:cs typeface="Arial" pitchFamily="34" charset="0"/>
              </a:defRPr>
            </a:lvl3pPr>
            <a:lvl4pPr marL="1600200" indent="-228600">
              <a:spcBef>
                <a:spcPct val="0"/>
              </a:spcBef>
              <a:defRPr sz="3400" u="sng">
                <a:solidFill>
                  <a:schemeClr val="tx1"/>
                </a:solidFill>
                <a:latin typeface="Arial" pitchFamily="34" charset="0"/>
                <a:cs typeface="Arial" pitchFamily="34" charset="0"/>
              </a:defRPr>
            </a:lvl4pPr>
            <a:lvl5pPr marL="2057400" indent="-228600">
              <a:spcBef>
                <a:spcPct val="0"/>
              </a:spcBef>
              <a:defRPr sz="3400"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u="sng">
                <a:solidFill>
                  <a:schemeClr val="tx1"/>
                </a:solidFill>
                <a:latin typeface="Arial" pitchFamily="34" charset="0"/>
                <a:cs typeface="Arial" pitchFamily="34" charset="0"/>
              </a:defRPr>
            </a:lvl9pPr>
          </a:lstStyle>
          <a:p>
            <a:fld id="{E6E33D74-812E-47B4-A533-6381902583AD}" type="slidenum">
              <a:rPr lang="zh-CN" altLang="en-US" sz="1200" u="none"/>
              <a:pPr/>
              <a:t>1</a:t>
            </a:fld>
            <a:endParaRPr lang="en-US" altLang="zh-CN" sz="1200" u="none"/>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11</a:t>
            </a:fld>
            <a:endParaRPr lang="en-US" altLang="zh-CN"/>
          </a:p>
        </p:txBody>
      </p:sp>
    </p:spTree>
    <p:extLst>
      <p:ext uri="{BB962C8B-B14F-4D97-AF65-F5344CB8AC3E}">
        <p14:creationId xmlns:p14="http://schemas.microsoft.com/office/powerpoint/2010/main" val="33731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t>As a result, AI services are increasingly deployed in cloud GPU data centers, driving an unprecedented demand for GPUs</a:t>
            </a:r>
            <a:endParaRPr lang="en-US" b="1" dirty="0"/>
          </a:p>
          <a:p>
            <a:endParaRPr lang="en-US" b="1"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2</a:t>
            </a:fld>
            <a:endParaRPr lang="en-US" altLang="zh-CN"/>
          </a:p>
        </p:txBody>
      </p:sp>
    </p:spTree>
    <p:extLst>
      <p:ext uri="{BB962C8B-B14F-4D97-AF65-F5344CB8AC3E}">
        <p14:creationId xmlns:p14="http://schemas.microsoft.com/office/powerpoint/2010/main" val="238846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Existing schedulers typically assign one training job to each GPU using conservative utilization estimates, such as peak or average utilization. </a:t>
            </a:r>
            <a:r>
              <a:rPr lang="en-US" dirty="0"/>
              <a:t>Let’s first consider the baseline approach shown here.</a:t>
            </a:r>
          </a:p>
          <a:p>
            <a:br>
              <a:rPr lang="en-US" dirty="0"/>
            </a:br>
            <a:endParaRPr lang="en-US" dirty="0"/>
          </a:p>
          <a:p>
            <a:r>
              <a:rPr lang="en-US" dirty="0"/>
              <a:t>Without task consolidation, each training job is assigned to its own GPU. As shown on the right, task </a:t>
            </a:r>
            <a:r>
              <a:rPr lang="en-US" b="1" dirty="0"/>
              <a:t>t₁</a:t>
            </a:r>
            <a:r>
              <a:rPr lang="en-US" dirty="0"/>
              <a:t> runs on </a:t>
            </a:r>
            <a:r>
              <a:rPr lang="en-US" b="1" dirty="0"/>
              <a:t>GPU 1</a:t>
            </a:r>
            <a:r>
              <a:rPr lang="en-US" dirty="0"/>
              <a:t>, while task </a:t>
            </a:r>
            <a:r>
              <a:rPr lang="en-US" b="1" dirty="0"/>
              <a:t>t₂</a:t>
            </a:r>
            <a:r>
              <a:rPr lang="en-US" dirty="0"/>
              <a:t> runs on </a:t>
            </a:r>
            <a:r>
              <a:rPr lang="en-US" b="1" dirty="0"/>
              <a:t>GPU 2</a:t>
            </a:r>
            <a:r>
              <a:rPr lang="en-US" dirty="0"/>
              <a:t>. However, if we look at the utilization traces at the bottom, we notice that neither workload fully utilizes its GPU. Their utilization varies over time, with periods when one workload is busy while the other is relatively idle.</a:t>
            </a:r>
          </a:p>
          <a:p>
            <a:r>
              <a:rPr lang="en-US" dirty="0"/>
              <a:t>As a result, both GPUs remain powered on even though a significant portion of their capacity is unused. This leads to unnecessary energy consumption.</a:t>
            </a: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3</a:t>
            </a:fld>
            <a:endParaRPr lang="en-US" altLang="zh-CN"/>
          </a:p>
        </p:txBody>
      </p:sp>
    </p:spTree>
    <p:extLst>
      <p:ext uri="{BB962C8B-B14F-4D97-AF65-F5344CB8AC3E}">
        <p14:creationId xmlns:p14="http://schemas.microsoft.com/office/powerpoint/2010/main" val="176837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reduce GPU power consumption during distributed deep learning training. A common approach is </a:t>
            </a:r>
            <a:r>
              <a:rPr lang="en-US" b="1" dirty="0"/>
              <a:t>task consolidation</a:t>
            </a:r>
            <a:r>
              <a:rPr lang="en-US" dirty="0"/>
              <a:t>, where we pack multiple training jobs onto fewer GPUs so that the remaining GPUs can be turned off.</a:t>
            </a:r>
          </a:p>
          <a:p>
            <a:br>
              <a:rPr lang="en-US" dirty="0"/>
            </a:br>
            <a:endParaRPr lang="en-US" dirty="0"/>
          </a:p>
          <a:p>
            <a:r>
              <a:rPr lang="en-US" dirty="0"/>
              <a:t>The key observation that makes this possible is that GPU utilization is </a:t>
            </a:r>
            <a:r>
              <a:rPr lang="en-US" b="1" dirty="0"/>
              <a:t>highly dynamic over time</a:t>
            </a:r>
            <a:r>
              <a:rPr lang="en-US" dirty="0"/>
              <a:t>. As shown in the figure, we plot the GPU utilization of two representative models over a six-second interval. Notice that when one workload is busy, the other is often relatively idle. Because their resource demands complement each other, they can safely share the same GPU with minimal interference. However, this raises an important question. Given two arbitrary training jobs, </a:t>
            </a:r>
            <a:r>
              <a:rPr lang="en-US" b="1" dirty="0"/>
              <a:t>how do we determine whether they are good candidates for consolidation?</a:t>
            </a:r>
            <a:r>
              <a:rPr lang="en-US" dirty="0"/>
              <a:t> Simply looking at average utilization is not enough. Instead, we analyze their utilization traces and use </a:t>
            </a:r>
            <a:r>
              <a:rPr lang="en-US" b="1" dirty="0"/>
              <a:t>correlation analysis</a:t>
            </a:r>
            <a:r>
              <a:rPr lang="en-US" dirty="0"/>
              <a:t> to identify complementary peaks and valleys, allowing us to pair workloads that interfere the least.</a:t>
            </a:r>
          </a:p>
          <a:p>
            <a:endParaRPr lang="en-US" dirty="0"/>
          </a:p>
          <a:p>
            <a:r>
              <a:rPr lang="en-US" dirty="0"/>
              <a:t>So far, we’ve discussed how to consolidate tasks and reduce the number of active GPUs. But what about the GPUs that remain active?</a:t>
            </a:r>
          </a:p>
          <a:p>
            <a:br>
              <a:rPr lang="en-US" dirty="0"/>
            </a:br>
            <a:endParaRPr lang="en-US" dirty="0"/>
          </a:p>
          <a:p>
            <a:r>
              <a:rPr lang="en-US" dirty="0"/>
              <a:t>For those GPUs, we apply </a:t>
            </a:r>
            <a:r>
              <a:rPr lang="en-US" b="1" dirty="0"/>
              <a:t>Dynamic Frequency Scaling (DFS)</a:t>
            </a:r>
            <a:r>
              <a:rPr lang="en-US" dirty="0"/>
              <a:t> to further reduce power consumption. However, we cannot simply lower the GPU frequency aggressively because that increases training latency and may violate the service-level agreements required by many training jobs.</a:t>
            </a:r>
          </a:p>
          <a:p>
            <a:r>
              <a:rPr lang="en-US" dirty="0"/>
              <a:t> This leads to our next challenge: </a:t>
            </a:r>
            <a:r>
              <a:rPr lang="en-US" b="1" dirty="0"/>
              <a:t>how can we apply DFS to save power while still meeting performance guarantees?</a:t>
            </a:r>
            <a:endParaRPr lang="en-US" dirty="0"/>
          </a:p>
          <a:p>
            <a:r>
              <a:rPr lang="en-US" dirty="0"/>
              <a:t>Finally, once consolidation leaves some GPUs completely idle, we place them into low-power sleep states using our </a:t>
            </a:r>
            <a:r>
              <a:rPr lang="en-US" b="1" dirty="0"/>
              <a:t>Power State Manager</a:t>
            </a:r>
            <a:r>
              <a:rPr lang="en-US" dirty="0"/>
              <a:t>, which I’ll describe in the following slides.</a:t>
            </a:r>
          </a:p>
          <a:p>
            <a:endParaRPr lang="en-US" dirty="0"/>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4</a:t>
            </a:fld>
            <a:endParaRPr lang="en-US" altLang="zh-CN"/>
          </a:p>
        </p:txBody>
      </p:sp>
    </p:spTree>
    <p:extLst>
      <p:ext uri="{BB962C8B-B14F-4D97-AF65-F5344CB8AC3E}">
        <p14:creationId xmlns:p14="http://schemas.microsoft.com/office/powerpoint/2010/main" val="343944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Helvetica Neue" panose="02000503000000020004" pitchFamily="2" charset="0"/>
              </a:rPr>
              <a:t>“Now let’s look at the first component of our framework: correlation analysis.  Correlation simply measures how two workloads change over time. Rather than focusing on the mathematical definition, which is provided in the paper, we use it to understand whether two workloads are good candidates for consolidation.</a:t>
            </a:r>
          </a:p>
          <a:p>
            <a:br>
              <a:rPr lang="en-US" dirty="0">
                <a:solidFill>
                  <a:srgbClr val="000000"/>
                </a:solidFill>
                <a:effectLst/>
                <a:latin typeface="Helvetica Neue" panose="02000503000000020004" pitchFamily="2" charset="0"/>
              </a:rPr>
            </a:br>
            <a:endParaRPr lang="en-US" dirty="0">
              <a:solidFill>
                <a:srgbClr val="000000"/>
              </a:solidFill>
              <a:effectLst/>
              <a:latin typeface="Helvetica Neue" panose="02000503000000020004" pitchFamily="2" charset="0"/>
            </a:endParaRPr>
          </a:p>
          <a:p>
            <a:r>
              <a:rPr lang="en-US" dirty="0">
                <a:solidFill>
                  <a:srgbClr val="000000"/>
                </a:solidFill>
                <a:effectLst/>
                <a:latin typeface="Helvetica Neue" panose="02000503000000020004" pitchFamily="2" charset="0"/>
              </a:rPr>
              <a:t>On the left, we have positively correlated workloads. Notice that both workloads become busy and idle at roughly the same time. If we consolidate these onto the same GPU, they’ll compete for the same resources simultaneously, leading to contention and performance degradation.</a:t>
            </a:r>
          </a:p>
          <a:p>
            <a:endParaRPr lang="en-US" dirty="0">
              <a:solidFill>
                <a:srgbClr val="000000"/>
              </a:solidFill>
              <a:effectLst/>
              <a:latin typeface="Helvetica Neue" panose="02000503000000020004" pitchFamily="2" charset="0"/>
            </a:endParaRPr>
          </a:p>
          <a:p>
            <a:r>
              <a:rPr lang="en-US" dirty="0">
                <a:solidFill>
                  <a:srgbClr val="000000"/>
                </a:solidFill>
                <a:effectLst/>
                <a:latin typeface="Helvetica Neue" panose="02000503000000020004" pitchFamily="2" charset="0"/>
              </a:rPr>
              <a:t>On the right, we have negatively correlated workloads. Here, when one workload is busy, the other is relatively idle. Their resource demands naturally complement each other, so they can share the same GPU with much less interference. Therefore, our objective is straightforward: we identify pairs of workloads with negative correlation and consolidate them onto the same GPU. This improves GPU utilization while minimizing performance impact.</a:t>
            </a:r>
          </a:p>
          <a:p>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5</a:t>
            </a:fld>
            <a:endParaRPr lang="en-US" altLang="zh-CN"/>
          </a:p>
        </p:txBody>
      </p:sp>
    </p:spTree>
    <p:extLst>
      <p:ext uri="{BB962C8B-B14F-4D97-AF65-F5344CB8AC3E}">
        <p14:creationId xmlns:p14="http://schemas.microsoft.com/office/powerpoint/2010/main" val="428468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Power State Manager</a:t>
            </a:r>
            <a:r>
              <a:rPr lang="en-US" dirty="0"/>
              <a:t> addresses this problem by reducing the power consumption of both </a:t>
            </a:r>
            <a:r>
              <a:rPr lang="en-US" b="1" dirty="0"/>
              <a:t>active</a:t>
            </a:r>
            <a:r>
              <a:rPr lang="en-US" dirty="0"/>
              <a:t> and </a:t>
            </a:r>
            <a:r>
              <a:rPr lang="en-US" b="1" dirty="0"/>
              <a:t>idle</a:t>
            </a:r>
            <a:r>
              <a:rPr lang="en-US" dirty="0"/>
              <a:t> GPUs.</a:t>
            </a:r>
          </a:p>
          <a:p>
            <a:br>
              <a:rPr lang="en-US" dirty="0"/>
            </a:br>
            <a:endParaRPr lang="en-US" dirty="0"/>
          </a:p>
          <a:p>
            <a:r>
              <a:rPr lang="en-US" dirty="0"/>
              <a:t>For </a:t>
            </a:r>
            <a:r>
              <a:rPr lang="en-US" b="1" dirty="0"/>
              <a:t>active GPUs</a:t>
            </a:r>
            <a:r>
              <a:rPr lang="en-US" dirty="0"/>
              <a:t>, we use </a:t>
            </a:r>
            <a:r>
              <a:rPr lang="en-US" b="1" dirty="0"/>
              <a:t>Dynamic Frequency Scaling (DFS)</a:t>
            </a:r>
            <a:r>
              <a:rPr lang="en-US" dirty="0"/>
              <a:t>. Instead of always running the GPU at its maximum frequency, we first monitor its current operating frequency and pass this information to a lightweight linear prediction model.</a:t>
            </a:r>
          </a:p>
          <a:p>
            <a:br>
              <a:rPr lang="en-US" dirty="0"/>
            </a:br>
            <a:endParaRPr lang="en-US" dirty="0"/>
          </a:p>
          <a:p>
            <a:r>
              <a:rPr lang="en-US" dirty="0"/>
              <a:t>The model also takes the application’s </a:t>
            </a:r>
            <a:r>
              <a:rPr lang="en-US" b="1" dirty="0"/>
              <a:t>Service Level Agreement (SLA)</a:t>
            </a:r>
            <a:r>
              <a:rPr lang="en-US" dirty="0"/>
              <a:t> as input and predicts the application’s execution time at different GPU frequencies.</a:t>
            </a:r>
          </a:p>
          <a:p>
            <a:br>
              <a:rPr lang="en-US" dirty="0"/>
            </a:br>
            <a:endParaRPr lang="en-US" dirty="0"/>
          </a:p>
          <a:p>
            <a:r>
              <a:rPr lang="en-US" dirty="0"/>
              <a:t>Based on these predictions, we select the </a:t>
            </a:r>
            <a:r>
              <a:rPr lang="en-US" b="1" dirty="0"/>
              <a:t>lowest GPU frequency that still satisfies the SLA</a:t>
            </a:r>
            <a:r>
              <a:rPr lang="en-US" dirty="0"/>
              <a:t>. This allows us to reduce power consumption while ensuring that the application’s performance requirements are not violated.</a:t>
            </a:r>
          </a:p>
          <a:p>
            <a:br>
              <a:rPr lang="en-US" dirty="0"/>
            </a:br>
            <a:endParaRPr lang="en-US" dirty="0"/>
          </a:p>
          <a:p>
            <a:r>
              <a:rPr lang="en-US" dirty="0"/>
              <a:t>For </a:t>
            </a:r>
            <a:r>
              <a:rPr lang="en-US" b="1" dirty="0"/>
              <a:t>idle GPUs</a:t>
            </a:r>
            <a:r>
              <a:rPr lang="en-US" dirty="0"/>
              <a:t>, the solution is straightforward. Once task consolidation frees up a GPU, we transition it into a </a:t>
            </a:r>
            <a:r>
              <a:rPr lang="en-US" b="1" dirty="0"/>
              <a:t>low-power sleep state</a:t>
            </a:r>
            <a:r>
              <a:rPr lang="en-US" dirty="0"/>
              <a:t>, eliminating the idle power that would otherwise be wasted.</a:t>
            </a:r>
          </a:p>
          <a:p>
            <a:br>
              <a:rPr lang="en-US" dirty="0"/>
            </a:br>
            <a:endParaRPr lang="en-US" dirty="0"/>
          </a:p>
          <a:p>
            <a:r>
              <a:rPr lang="en-US" dirty="0"/>
              <a:t>Together, these two techniques allow us to save power on both </a:t>
            </a:r>
            <a:r>
              <a:rPr lang="en-US" b="1" dirty="0"/>
              <a:t>active</a:t>
            </a:r>
            <a:r>
              <a:rPr lang="en-US" dirty="0"/>
              <a:t> and </a:t>
            </a:r>
            <a:r>
              <a:rPr lang="en-US" b="1" dirty="0"/>
              <a:t>inactive</a:t>
            </a:r>
            <a:r>
              <a:rPr lang="en-US" dirty="0"/>
              <a:t> GPUs.”</a:t>
            </a:r>
          </a:p>
          <a:p>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6</a:t>
            </a:fld>
            <a:endParaRPr lang="en-US" altLang="zh-CN"/>
          </a:p>
        </p:txBody>
      </p:sp>
    </p:spTree>
    <p:extLst>
      <p:ext uri="{BB962C8B-B14F-4D97-AF65-F5344CB8AC3E}">
        <p14:creationId xmlns:p14="http://schemas.microsoft.com/office/powerpoint/2010/main" val="188674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discussed the individual components, let’s put everything together.</a:t>
            </a:r>
          </a:p>
          <a:p>
            <a:br>
              <a:rPr lang="en-US" dirty="0"/>
            </a:br>
            <a:endParaRPr lang="en-US" dirty="0"/>
          </a:p>
          <a:p>
            <a:r>
              <a:rPr lang="en-US" b="1" dirty="0"/>
              <a:t>CATS</a:t>
            </a:r>
            <a:r>
              <a:rPr lang="en-US" dirty="0"/>
              <a:t> consolidates multiple training jobs onto the same GPU to reduce the number of active GPUs. The first step is identifying workloads with </a:t>
            </a:r>
            <a:r>
              <a:rPr lang="en-US" b="1" dirty="0"/>
              <a:t>complementary GPU utilization</a:t>
            </a:r>
            <a:r>
              <a:rPr lang="en-US" dirty="0"/>
              <a:t>. We do this using </a:t>
            </a:r>
            <a:r>
              <a:rPr lang="en-US" b="1" dirty="0"/>
              <a:t>correlation analysis</a:t>
            </a:r>
            <a:r>
              <a:rPr lang="en-US" dirty="0"/>
              <a:t>, where we look for workload pairs with a correlation close to </a:t>
            </a:r>
            <a:r>
              <a:rPr lang="en-US" b="1" dirty="0"/>
              <a:t>−1</a:t>
            </a:r>
            <a:r>
              <a:rPr lang="en-US" dirty="0"/>
              <a:t>, meaning that when one workload is busy, the other is relatively idle.</a:t>
            </a:r>
          </a:p>
          <a:p>
            <a:br>
              <a:rPr lang="en-US" dirty="0"/>
            </a:br>
            <a:endParaRPr lang="en-US" dirty="0"/>
          </a:p>
          <a:p>
            <a:r>
              <a:rPr lang="en-US" dirty="0"/>
              <a:t>In addition, we also consider the characteristics of the workloads. For example, compute-bound and memory-bound kernels tend to complement each other because they utilize different GPU resources and therefore experience minimal interference.</a:t>
            </a:r>
          </a:p>
          <a:p>
            <a:br>
              <a:rPr lang="en-US" dirty="0"/>
            </a:br>
            <a:endParaRPr lang="en-US" dirty="0"/>
          </a:p>
          <a:p>
            <a:r>
              <a:rPr lang="en-US" dirty="0"/>
              <a:t>The figure on the left illustrates this idea. Although each workload has varying GPU utilization over time, their combined utilization remains below the GPU capacity, allowing them to safely share the same GPU while satisfying the application’s performance constraints.</a:t>
            </a:r>
          </a:p>
          <a:p>
            <a:br>
              <a:rPr lang="en-US" dirty="0"/>
            </a:br>
            <a:endParaRPr lang="en-US" dirty="0"/>
          </a:p>
          <a:p>
            <a:r>
              <a:rPr lang="en-US" dirty="0"/>
              <a:t>As shown on the right, instead of using two GPUs, CATS consolidates both training jobs onto a single GPU and transitions the remaining GPU into a low-power sleep state. This improves GPU utilization while reducing overall power consumption.”</a:t>
            </a:r>
          </a:p>
          <a:p>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7</a:t>
            </a:fld>
            <a:endParaRPr lang="en-US" altLang="zh-CN"/>
          </a:p>
        </p:txBody>
      </p:sp>
    </p:spTree>
    <p:extLst>
      <p:ext uri="{BB962C8B-B14F-4D97-AF65-F5344CB8AC3E}">
        <p14:creationId xmlns:p14="http://schemas.microsoft.com/office/powerpoint/2010/main" val="107856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give you an overview of our framework.</a:t>
            </a:r>
          </a:p>
          <a:p>
            <a:br>
              <a:rPr lang="en-US" dirty="0"/>
            </a:br>
            <a:endParaRPr lang="en-US" dirty="0"/>
          </a:p>
          <a:p>
            <a:r>
              <a:rPr lang="en-US" dirty="0"/>
              <a:t>The workflow begins with users submitting deep learning training jobs to the cloud data center. These jobs are then forwarded to our framework for scheduling.</a:t>
            </a:r>
          </a:p>
          <a:p>
            <a:br>
              <a:rPr lang="en-US" dirty="0"/>
            </a:br>
            <a:endParaRPr lang="en-US" dirty="0"/>
          </a:p>
          <a:p>
            <a:r>
              <a:rPr lang="en-US" dirty="0"/>
              <a:t>The first component is </a:t>
            </a:r>
            <a:r>
              <a:rPr lang="en-US" b="1" dirty="0"/>
              <a:t>Correlation Analysis</a:t>
            </a:r>
            <a:r>
              <a:rPr lang="en-US" dirty="0"/>
              <a:t>, which analyzes the GPU utilization patterns of the incoming workloads and identifies jobs with complementary resource usage that can safely be consolidated.</a:t>
            </a:r>
          </a:p>
          <a:p>
            <a:br>
              <a:rPr lang="en-US" dirty="0"/>
            </a:br>
            <a:endParaRPr lang="en-US" dirty="0"/>
          </a:p>
          <a:p>
            <a:r>
              <a:rPr lang="en-US" dirty="0"/>
              <a:t>These recommendations are then passed to the </a:t>
            </a:r>
            <a:r>
              <a:rPr lang="en-US" b="1" dirty="0"/>
              <a:t>Scheduler</a:t>
            </a:r>
            <a:r>
              <a:rPr lang="en-US" dirty="0"/>
              <a:t>, which determines the placement of training jobs across the available GPUs in the data center. By consolidating compatible workloads onto fewer GPUs, the scheduler reduces the number of active GPUs. Finally, the </a:t>
            </a:r>
            <a:r>
              <a:rPr lang="en-US" b="1" dirty="0"/>
              <a:t>Power State Manager</a:t>
            </a:r>
            <a:r>
              <a:rPr lang="en-US" dirty="0"/>
              <a:t> further improves energy efficiency in two ways. For GPUs that remain active, it applies </a:t>
            </a:r>
            <a:r>
              <a:rPr lang="en-US" b="1" dirty="0"/>
              <a:t>Dynamic Frequency Scaling</a:t>
            </a:r>
            <a:r>
              <a:rPr lang="en-US" dirty="0"/>
              <a:t> to reduce their power consumption while satisfying application SLAs. For GPUs that become completely idle after consolidation, it transitions them into a low-power sleep state.</a:t>
            </a:r>
          </a:p>
          <a:p>
            <a:r>
              <a:rPr lang="en-US" dirty="0"/>
              <a:t>Together, these three components enable CATS to improve GPU utilization while significantly reducing the overall power consumption of the GPU cluster.</a:t>
            </a:r>
          </a:p>
          <a:p>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8</a:t>
            </a:fld>
            <a:endParaRPr lang="en-US" altLang="zh-CN"/>
          </a:p>
        </p:txBody>
      </p:sp>
    </p:spTree>
    <p:extLst>
      <p:ext uri="{BB962C8B-B14F-4D97-AF65-F5344CB8AC3E}">
        <p14:creationId xmlns:p14="http://schemas.microsoft.com/office/powerpoint/2010/main" val="269451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37F01-BE5A-4CE6-AE4F-725A91F75609}" type="slidenum">
              <a:rPr lang="zh-CN" altLang="en-US" smtClean="0"/>
              <a:pPr/>
              <a:t>10</a:t>
            </a:fld>
            <a:endParaRPr lang="en-US" altLang="zh-CN"/>
          </a:p>
        </p:txBody>
      </p:sp>
    </p:spTree>
    <p:extLst>
      <p:ext uri="{BB962C8B-B14F-4D97-AF65-F5344CB8AC3E}">
        <p14:creationId xmlns:p14="http://schemas.microsoft.com/office/powerpoint/2010/main" val="96762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1673225" y="1616075"/>
            <a:ext cx="6556375" cy="1143000"/>
          </a:xfrm>
        </p:spPr>
        <p:txBody>
          <a:bodyPr lIns="91176" rIns="91176" anchor="b"/>
          <a:lstStyle>
            <a:lvl1pPr>
              <a:defRPr sz="3600">
                <a:solidFill>
                  <a:srgbClr val="961C1F"/>
                </a:solidFill>
              </a:defRPr>
            </a:lvl1pPr>
          </a:lstStyle>
          <a:p>
            <a:r>
              <a:rPr lang="en-US" altLang="zh-CN" dirty="0"/>
              <a:t>Click to edit Master title style</a:t>
            </a:r>
          </a:p>
        </p:txBody>
      </p:sp>
      <p:sp>
        <p:nvSpPr>
          <p:cNvPr id="9219" name="Rectangle 3"/>
          <p:cNvSpPr>
            <a:spLocks noGrp="1" noChangeArrowheads="1"/>
          </p:cNvSpPr>
          <p:nvPr>
            <p:ph type="subTitle" sz="quarter" idx="1"/>
          </p:nvPr>
        </p:nvSpPr>
        <p:spPr>
          <a:xfrm>
            <a:off x="1673225" y="3278188"/>
            <a:ext cx="6400800" cy="1770062"/>
          </a:xfrm>
        </p:spPr>
        <p:txBody>
          <a:bodyPr/>
          <a:lstStyle>
            <a:lvl1pPr marL="0" indent="0" algn="ctr" defTabSz="1019175">
              <a:buFont typeface="Wingdings" pitchFamily="2" charset="2"/>
              <a:buNone/>
              <a:defRPr sz="1600"/>
            </a:lvl1pPr>
          </a:lstStyle>
          <a:p>
            <a:endParaRPr lang="zh-CN" altLang="en-US"/>
          </a:p>
        </p:txBody>
      </p:sp>
      <p:sp>
        <p:nvSpPr>
          <p:cNvPr id="4" name="Rectangle 4"/>
          <p:cNvSpPr>
            <a:spLocks noGrp="1" noChangeArrowheads="1"/>
          </p:cNvSpPr>
          <p:nvPr>
            <p:ph type="dt" sz="quarter" idx="10"/>
          </p:nvPr>
        </p:nvSpPr>
        <p:spPr bwMode="auto">
          <a:xfrm>
            <a:off x="711200" y="6230938"/>
            <a:ext cx="1930400" cy="512762"/>
          </a:xfrm>
          <a:prstGeom prst="rect">
            <a:avLst/>
          </a:prstGeom>
          <a:ln>
            <a:miter lim="800000"/>
            <a:headEnd/>
            <a:tailEnd/>
          </a:ln>
        </p:spPr>
        <p:txBody>
          <a:bodyPr vert="horz" wrap="square" lIns="91176" tIns="45588" rIns="91176" bIns="45588" numCol="1" anchor="b" anchorCtr="0" compatLnSpc="1">
            <a:prstTxWarp prst="textNoShape">
              <a:avLst/>
            </a:prstTxWarp>
          </a:bodyPr>
          <a:lstStyle>
            <a:lvl1pPr>
              <a:spcBef>
                <a:spcPct val="50000"/>
              </a:spcBef>
              <a:buClrTx/>
              <a:buFontTx/>
              <a:buNone/>
              <a:defRPr sz="1300">
                <a:latin typeface="Times New Roman" pitchFamily="18" charset="0"/>
                <a:ea typeface="宋体" pitchFamily="2" charset="-122"/>
              </a:defRPr>
            </a:lvl1pPr>
          </a:lstStyle>
          <a:p>
            <a:endParaRPr lang="en-US" altLang="zh-CN"/>
          </a:p>
        </p:txBody>
      </p:sp>
      <p:sp>
        <p:nvSpPr>
          <p:cNvPr id="5" name="Rectangle 5"/>
          <p:cNvSpPr>
            <a:spLocks noGrp="1" noChangeArrowheads="1"/>
          </p:cNvSpPr>
          <p:nvPr>
            <p:ph type="ftr" sz="quarter" idx="11"/>
          </p:nvPr>
        </p:nvSpPr>
        <p:spPr bwMode="auto">
          <a:xfrm>
            <a:off x="3149600" y="6230938"/>
            <a:ext cx="2844800" cy="512762"/>
          </a:xfrm>
          <a:prstGeom prst="rect">
            <a:avLst/>
          </a:prstGeom>
          <a:ln>
            <a:miter lim="800000"/>
            <a:headEnd/>
            <a:tailEnd/>
          </a:ln>
        </p:spPr>
        <p:txBody>
          <a:bodyPr vert="horz" wrap="square" lIns="91176" tIns="45588" rIns="91176" bIns="45588" numCol="1" anchor="b" anchorCtr="0" compatLnSpc="1">
            <a:prstTxWarp prst="textNoShape">
              <a:avLst/>
            </a:prstTxWarp>
          </a:bodyPr>
          <a:lstStyle>
            <a:lvl1pPr algn="ctr">
              <a:spcBef>
                <a:spcPct val="50000"/>
              </a:spcBef>
              <a:buClrTx/>
              <a:buFontTx/>
              <a:buNone/>
              <a:defRPr sz="1400">
                <a:solidFill>
                  <a:srgbClr val="5E574E"/>
                </a:solidFill>
                <a:ea typeface="宋体" pitchFamily="2" charset="-122"/>
              </a:defRPr>
            </a:lvl1pPr>
          </a:lstStyle>
          <a:p>
            <a:endParaRPr lang="en-US" altLang="zh-CN"/>
          </a:p>
        </p:txBody>
      </p:sp>
      <p:sp>
        <p:nvSpPr>
          <p:cNvPr id="6" name="Rectangle 6"/>
          <p:cNvSpPr>
            <a:spLocks noGrp="1" noChangeArrowheads="1"/>
          </p:cNvSpPr>
          <p:nvPr>
            <p:ph type="sldNum" sz="quarter" idx="12"/>
          </p:nvPr>
        </p:nvSpPr>
        <p:spPr bwMode="auto">
          <a:xfrm>
            <a:off x="6604000" y="6245225"/>
            <a:ext cx="1828800" cy="511175"/>
          </a:xfrm>
          <a:prstGeom prst="rect">
            <a:avLst/>
          </a:prstGeom>
          <a:ln>
            <a:miter lim="800000"/>
            <a:headEnd/>
            <a:tailEnd/>
          </a:ln>
        </p:spPr>
        <p:txBody>
          <a:bodyPr vert="horz" wrap="square" lIns="91176" tIns="45588" rIns="91176" bIns="45588" numCol="1" anchor="b" anchorCtr="0" compatLnSpc="1">
            <a:prstTxWarp prst="textNoShape">
              <a:avLst/>
            </a:prstTxWarp>
          </a:bodyPr>
          <a:lstStyle>
            <a:lvl1pPr algn="r">
              <a:spcBef>
                <a:spcPct val="50000"/>
              </a:spcBef>
              <a:buClrTx/>
              <a:buFontTx/>
              <a:buNone/>
              <a:defRPr sz="1400">
                <a:solidFill>
                  <a:srgbClr val="5E574E"/>
                </a:solidFill>
                <a:ea typeface="宋体" pitchFamily="2" charset="-122"/>
              </a:defRPr>
            </a:lvl1pPr>
          </a:lstStyle>
          <a:p>
            <a:fld id="{6A6AA90D-6764-444D-822E-FE8965E89B5E}" type="slidenum">
              <a:rPr lang="zh-CN" altLang="en-US"/>
              <a:pPr/>
              <a:t>‹#›</a:t>
            </a:fld>
            <a:endParaRPr lang="en-US" altLang="zh-CN"/>
          </a:p>
        </p:txBody>
      </p:sp>
      <p:pic>
        <p:nvPicPr>
          <p:cNvPr id="7" name="Picture 6" descr="osu.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05800" y="6013882"/>
            <a:ext cx="838199" cy="8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encrypted-tbn2.gstatic.com/images?q=tbn:ANd9GcQYEhl4QHx5XkxFLtkIuoSE3C5tqzvh0MilJ18uc8kv8E5gTTs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84640" y="6013882"/>
            <a:ext cx="1121160" cy="844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encrypted-tbn0.gstatic.com/images?q=tbn:ANd9GcQ5gPB1lQtve6BJM5vuSLhzXdS7UBhrx952m5jDvoxyL5WGfmx4E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198" y="6013882"/>
            <a:ext cx="1096924" cy="844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osu.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013882"/>
            <a:ext cx="838199" cy="8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1935122" y="6013882"/>
            <a:ext cx="5249518" cy="844118"/>
          </a:xfrm>
          <a:prstGeom prst="rect">
            <a:avLst/>
          </a:prstGeom>
          <a:solidFill>
            <a:srgbClr val="960000"/>
          </a:solidFill>
          <a:ln w="6350" cap="flat" cmpd="sng" algn="ctr">
            <a:no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rgbClr val="961C1F"/>
              </a:solidFill>
              <a:effectLst/>
              <a:latin typeface="Arial" charset="0"/>
            </a:endParaRPr>
          </a:p>
        </p:txBody>
      </p:sp>
      <p:sp>
        <p:nvSpPr>
          <p:cNvPr id="13" name="Rectangle 12"/>
          <p:cNvSpPr/>
          <p:nvPr userDrawn="1"/>
        </p:nvSpPr>
        <p:spPr>
          <a:xfrm>
            <a:off x="1962855" y="6205108"/>
            <a:ext cx="5194051" cy="461665"/>
          </a:xfrm>
          <a:prstGeom prst="rect">
            <a:avLst/>
          </a:prstGeom>
          <a:noFill/>
        </p:spPr>
        <p:txBody>
          <a:bodyPr wrap="none">
            <a:spAutoFit/>
          </a:bodyPr>
          <a:lstStyle/>
          <a:p>
            <a:pPr>
              <a:buNone/>
            </a:pPr>
            <a:r>
              <a:rPr lang="en-US" altLang="zh-CN" dirty="0">
                <a:solidFill>
                  <a:schemeClr val="bg1"/>
                </a:solidFill>
                <a:latin typeface="Bernard MT Condensed" pitchFamily="18" charset="0"/>
                <a:cs typeface="Aharoni" pitchFamily="2" charset="-79"/>
              </a:rPr>
              <a:t>Power-Aware</a:t>
            </a:r>
            <a:r>
              <a:rPr lang="en-US" altLang="zh-CN" baseline="0" dirty="0">
                <a:solidFill>
                  <a:schemeClr val="bg1"/>
                </a:solidFill>
                <a:latin typeface="Bernard MT Condensed" pitchFamily="18" charset="0"/>
                <a:cs typeface="Aharoni" pitchFamily="2" charset="-79"/>
              </a:rPr>
              <a:t> Computer Systems (PACS) Lab</a:t>
            </a:r>
            <a:endParaRPr lang="en-US" dirty="0">
              <a:solidFill>
                <a:schemeClr val="bg1"/>
              </a:solidFill>
              <a:latin typeface="Bernard MT Condensed" pitchFamily="18" charset="0"/>
              <a:cs typeface="Aharoni" pitchFamily="2" charset="-79"/>
            </a:endParaRPr>
          </a:p>
        </p:txBody>
      </p:sp>
    </p:spTree>
    <p:extLst>
      <p:ext uri="{BB962C8B-B14F-4D97-AF65-F5344CB8AC3E}">
        <p14:creationId xmlns:p14="http://schemas.microsoft.com/office/powerpoint/2010/main" val="409430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4775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554038"/>
            <a:ext cx="1952625" cy="546417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769938" y="554038"/>
            <a:ext cx="5708650" cy="546417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73186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9938" y="554038"/>
            <a:ext cx="7727950" cy="687387"/>
          </a:xfrm>
        </p:spPr>
        <p:txBody>
          <a:bodyPr/>
          <a:lstStyle/>
          <a:p>
            <a:r>
              <a:rPr lang="en-US"/>
              <a:t>Click to edit Master title style</a:t>
            </a:r>
          </a:p>
        </p:txBody>
      </p:sp>
      <p:sp>
        <p:nvSpPr>
          <p:cNvPr id="3" name="Content Placeholder 2"/>
          <p:cNvSpPr>
            <a:spLocks noGrp="1"/>
          </p:cNvSpPr>
          <p:nvPr>
            <p:ph sz="quarter" idx="1"/>
          </p:nvPr>
        </p:nvSpPr>
        <p:spPr>
          <a:xfrm>
            <a:off x="838200" y="1295400"/>
            <a:ext cx="3795713"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86313" y="1295400"/>
            <a:ext cx="37973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3732213"/>
            <a:ext cx="37957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86313" y="3732213"/>
            <a:ext cx="37973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50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9938" y="554038"/>
            <a:ext cx="7727950" cy="687387"/>
          </a:xfrm>
        </p:spPr>
        <p:txBody>
          <a:bodyPr/>
          <a:lstStyle/>
          <a:p>
            <a:r>
              <a:rPr lang="en-US"/>
              <a:t>Click to edit Master title style</a:t>
            </a:r>
          </a:p>
        </p:txBody>
      </p:sp>
      <p:sp>
        <p:nvSpPr>
          <p:cNvPr id="3" name="Content Placeholder 2"/>
          <p:cNvSpPr>
            <a:spLocks noGrp="1"/>
          </p:cNvSpPr>
          <p:nvPr>
            <p:ph sz="quarter" idx="1"/>
          </p:nvPr>
        </p:nvSpPr>
        <p:spPr>
          <a:xfrm>
            <a:off x="838200" y="1295400"/>
            <a:ext cx="3795713"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838200" y="3732213"/>
            <a:ext cx="37957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786313" y="1295400"/>
            <a:ext cx="3797300" cy="472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61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9938" y="554038"/>
            <a:ext cx="7727950" cy="687387"/>
          </a:xfrm>
        </p:spPr>
        <p:txBody>
          <a:bodyPr/>
          <a:lstStyle/>
          <a:p>
            <a:r>
              <a:rPr lang="en-US"/>
              <a:t>Click to edit Master title style</a:t>
            </a:r>
          </a:p>
        </p:txBody>
      </p:sp>
      <p:sp>
        <p:nvSpPr>
          <p:cNvPr id="3" name="Text Placeholder 2"/>
          <p:cNvSpPr>
            <a:spLocks noGrp="1"/>
          </p:cNvSpPr>
          <p:nvPr>
            <p:ph type="body" sz="half" idx="1"/>
          </p:nvPr>
        </p:nvSpPr>
        <p:spPr>
          <a:xfrm>
            <a:off x="838200" y="1295400"/>
            <a:ext cx="7745413"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732213"/>
            <a:ext cx="77454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77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9938" y="554038"/>
            <a:ext cx="7727950" cy="687387"/>
          </a:xfrm>
        </p:spPr>
        <p:txBody>
          <a:bodyPr/>
          <a:lstStyle/>
          <a:p>
            <a:r>
              <a:rPr lang="en-US"/>
              <a:t>Click to edit Master title style</a:t>
            </a:r>
          </a:p>
        </p:txBody>
      </p:sp>
      <p:sp>
        <p:nvSpPr>
          <p:cNvPr id="3" name="Content Placeholder 2"/>
          <p:cNvSpPr>
            <a:spLocks noGrp="1"/>
          </p:cNvSpPr>
          <p:nvPr>
            <p:ph sz="quarter" idx="1"/>
          </p:nvPr>
        </p:nvSpPr>
        <p:spPr>
          <a:xfrm>
            <a:off x="838200" y="1295400"/>
            <a:ext cx="3795713"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86313" y="1295400"/>
            <a:ext cx="37973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838200" y="3732213"/>
            <a:ext cx="77454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99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1C1F"/>
                </a:solidFill>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lstStyle>
            <a:lvl1pPr>
              <a:buClr>
                <a:srgbClr val="961C1F"/>
              </a:buClr>
              <a:defRPr/>
            </a:lvl1pPr>
            <a:lvl2pPr>
              <a:buClr>
                <a:srgbClr val="961C1F"/>
              </a:buClr>
              <a:defRPr/>
            </a:lvl2pPr>
            <a:lvl3pPr>
              <a:buClr>
                <a:srgbClr val="961C1F"/>
              </a:buClr>
              <a:defRPr/>
            </a:lvl3pPr>
            <a:lvl4pPr>
              <a:buClr>
                <a:srgbClr val="961C1F"/>
              </a:buClr>
              <a:defRPr/>
            </a:lvl4pPr>
            <a:lvl5pPr>
              <a:buClr>
                <a:srgbClr val="961C1F"/>
              </a:buClr>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78187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extLst>
      <p:ext uri="{BB962C8B-B14F-4D97-AF65-F5344CB8AC3E}">
        <p14:creationId xmlns:p14="http://schemas.microsoft.com/office/powerpoint/2010/main" val="108336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295400"/>
            <a:ext cx="3795713" cy="4722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786313" y="1295400"/>
            <a:ext cx="3797300" cy="4722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32157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52018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130437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0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314233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30475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9938" y="554038"/>
            <a:ext cx="77279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588" rIns="0" bIns="45588" numCol="1" anchor="t" anchorCtr="0" compatLnSpc="1">
            <a:prstTxWarp prst="textNoShape">
              <a:avLst/>
            </a:prstTxWarp>
          </a:bodyPr>
          <a:lstStyle/>
          <a:p>
            <a:pPr lvl="0"/>
            <a:r>
              <a:rPr lang="en-US" altLang="zh-CN" dirty="0"/>
              <a:t>Click to edit Master title style</a:t>
            </a:r>
          </a:p>
        </p:txBody>
      </p:sp>
      <p:sp>
        <p:nvSpPr>
          <p:cNvPr id="1027" name="Rectangle 3"/>
          <p:cNvSpPr>
            <a:spLocks noGrp="1" noChangeArrowheads="1"/>
          </p:cNvSpPr>
          <p:nvPr>
            <p:ph type="body" idx="1"/>
          </p:nvPr>
        </p:nvSpPr>
        <p:spPr bwMode="auto">
          <a:xfrm>
            <a:off x="838200" y="1295400"/>
            <a:ext cx="7745413"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6" tIns="45588" rIns="91176" bIns="45588"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8197" name="Line 5"/>
          <p:cNvSpPr>
            <a:spLocks noChangeShapeType="1"/>
          </p:cNvSpPr>
          <p:nvPr/>
        </p:nvSpPr>
        <p:spPr bwMode="auto">
          <a:xfrm>
            <a:off x="762000" y="1143000"/>
            <a:ext cx="7751763" cy="1588"/>
          </a:xfrm>
          <a:prstGeom prst="line">
            <a:avLst/>
          </a:prstGeom>
          <a:noFill/>
          <a:ln w="25400">
            <a:solidFill>
              <a:schemeClr val="tx1"/>
            </a:solidFill>
            <a:round/>
            <a:headEnd type="none" w="sm" len="sm"/>
            <a:tailEnd type="none" w="sm" len="sm"/>
          </a:ln>
          <a:effectLst/>
        </p:spPr>
        <p:txBody>
          <a:bodyPr wrap="none" anchor="ctr"/>
          <a:lstStyle/>
          <a:p>
            <a:pPr>
              <a:spcBef>
                <a:spcPct val="0"/>
              </a:spcBef>
              <a:buClrTx/>
              <a:buFontTx/>
              <a:buNone/>
              <a:defRPr/>
            </a:pPr>
            <a:endParaRPr lang="zh-CN" altLang="en-US" sz="3400" u="sng">
              <a:latin typeface="Arial" charset="0"/>
              <a:cs typeface="+mn-cs"/>
            </a:endParaRPr>
          </a:p>
        </p:txBody>
      </p:sp>
      <p:sp>
        <p:nvSpPr>
          <p:cNvPr id="8201" name="Line 9"/>
          <p:cNvSpPr>
            <a:spLocks noChangeShapeType="1"/>
          </p:cNvSpPr>
          <p:nvPr/>
        </p:nvSpPr>
        <p:spPr bwMode="auto">
          <a:xfrm>
            <a:off x="838200" y="6400800"/>
            <a:ext cx="7086600" cy="0"/>
          </a:xfrm>
          <a:prstGeom prst="line">
            <a:avLst/>
          </a:prstGeom>
          <a:noFill/>
          <a:ln w="28575">
            <a:solidFill>
              <a:srgbClr val="AC0E4B"/>
            </a:solidFill>
            <a:round/>
            <a:headEnd type="none" w="sm" len="sm"/>
            <a:tailEnd type="none" w="sm" len="sm"/>
          </a:ln>
          <a:effectLst/>
        </p:spPr>
        <p:txBody>
          <a:bodyPr/>
          <a:lstStyle/>
          <a:p>
            <a:pPr>
              <a:spcBef>
                <a:spcPct val="0"/>
              </a:spcBef>
              <a:buClrTx/>
              <a:buFontTx/>
              <a:buNone/>
              <a:defRPr/>
            </a:pPr>
            <a:endParaRPr lang="zh-CN" altLang="en-US" sz="3400" u="sng">
              <a:latin typeface="Arial" charset="0"/>
              <a:cs typeface="+mn-cs"/>
            </a:endParaRPr>
          </a:p>
        </p:txBody>
      </p:sp>
      <p:sp>
        <p:nvSpPr>
          <p:cNvPr id="8202" name="Text Box 10"/>
          <p:cNvSpPr txBox="1">
            <a:spLocks noChangeArrowheads="1"/>
          </p:cNvSpPr>
          <p:nvPr/>
        </p:nvSpPr>
        <p:spPr bwMode="auto">
          <a:xfrm>
            <a:off x="4572000" y="6400800"/>
            <a:ext cx="457200" cy="292100"/>
          </a:xfrm>
          <a:prstGeom prst="rect">
            <a:avLst/>
          </a:prstGeom>
          <a:noFill/>
          <a:ln w="12700">
            <a:noFill/>
            <a:miter lim="800000"/>
            <a:headEnd type="none" w="sm" len="sm"/>
            <a:tailEnd type="none" w="sm" len="sm"/>
          </a:ln>
          <a:effectLst/>
        </p:spPr>
        <p:txBody>
          <a:bodyPr>
            <a:spAutoFit/>
          </a:bodyPr>
          <a:lstStyle>
            <a:lvl1pPr>
              <a:spcBef>
                <a:spcPct val="0"/>
              </a:spcBef>
              <a:defRPr sz="3400" u="sng">
                <a:solidFill>
                  <a:schemeClr val="tx1"/>
                </a:solidFill>
                <a:latin typeface="Arial" pitchFamily="34" charset="0"/>
                <a:cs typeface="Arial" pitchFamily="34" charset="0"/>
              </a:defRPr>
            </a:lvl1pPr>
            <a:lvl2pPr marL="742950" indent="-285750">
              <a:spcBef>
                <a:spcPct val="0"/>
              </a:spcBef>
              <a:defRPr sz="3400" u="sng">
                <a:solidFill>
                  <a:schemeClr val="tx1"/>
                </a:solidFill>
                <a:latin typeface="Arial" pitchFamily="34" charset="0"/>
                <a:cs typeface="Arial" pitchFamily="34" charset="0"/>
              </a:defRPr>
            </a:lvl2pPr>
            <a:lvl3pPr marL="1143000" indent="-228600">
              <a:spcBef>
                <a:spcPct val="0"/>
              </a:spcBef>
              <a:defRPr sz="3400" u="sng">
                <a:solidFill>
                  <a:schemeClr val="tx1"/>
                </a:solidFill>
                <a:latin typeface="Arial" pitchFamily="34" charset="0"/>
                <a:cs typeface="Arial" pitchFamily="34" charset="0"/>
              </a:defRPr>
            </a:lvl3pPr>
            <a:lvl4pPr marL="1600200" indent="-228600">
              <a:spcBef>
                <a:spcPct val="0"/>
              </a:spcBef>
              <a:defRPr sz="3400" u="sng">
                <a:solidFill>
                  <a:schemeClr val="tx1"/>
                </a:solidFill>
                <a:latin typeface="Arial" pitchFamily="34" charset="0"/>
                <a:cs typeface="Arial" pitchFamily="34" charset="0"/>
              </a:defRPr>
            </a:lvl4pPr>
            <a:lvl5pPr marL="2057400" indent="-228600">
              <a:spcBef>
                <a:spcPct val="0"/>
              </a:spcBef>
              <a:defRPr sz="3400"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u="sng">
                <a:solidFill>
                  <a:schemeClr val="tx1"/>
                </a:solidFill>
                <a:latin typeface="Arial" pitchFamily="34" charset="0"/>
                <a:cs typeface="Arial" pitchFamily="34" charset="0"/>
              </a:defRPr>
            </a:lvl9pPr>
          </a:lstStyle>
          <a:p>
            <a:pPr>
              <a:spcBef>
                <a:spcPct val="50000"/>
              </a:spcBef>
              <a:buClrTx/>
              <a:buFontTx/>
              <a:buNone/>
            </a:pPr>
            <a:fld id="{14B7F2A1-AB35-47F7-9FAA-CC13ECC8A82D}" type="slidenum">
              <a:rPr lang="en-US" altLang="zh-CN" sz="1300" b="1" u="none">
                <a:ea typeface="宋体" pitchFamily="2" charset="-122"/>
              </a:rPr>
              <a:pPr>
                <a:spcBef>
                  <a:spcPct val="50000"/>
                </a:spcBef>
                <a:buClrTx/>
                <a:buFontTx/>
                <a:buNone/>
              </a:pPr>
              <a:t>‹#›</a:t>
            </a:fld>
            <a:endParaRPr lang="en-US" altLang="zh-CN" sz="1300" b="1" u="none">
              <a:ea typeface="宋体" pitchFamily="2" charset="-122"/>
            </a:endParaRPr>
          </a:p>
        </p:txBody>
      </p:sp>
      <p:pic>
        <p:nvPicPr>
          <p:cNvPr id="1032" name="Picture 8" descr="osu.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05800" y="6013450"/>
            <a:ext cx="838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381000" y="6169967"/>
            <a:ext cx="1582484" cy="461665"/>
          </a:xfrm>
          <a:prstGeom prst="rect">
            <a:avLst/>
          </a:prstGeom>
          <a:solidFill>
            <a:schemeClr val="bg1"/>
          </a:solidFill>
        </p:spPr>
        <p:txBody>
          <a:bodyPr wrap="none">
            <a:spAutoFit/>
          </a:bodyPr>
          <a:lstStyle/>
          <a:p>
            <a:pPr>
              <a:buNone/>
            </a:pPr>
            <a:r>
              <a:rPr lang="en-US" altLang="zh-CN" dirty="0">
                <a:solidFill>
                  <a:srgbClr val="961C1F"/>
                </a:solidFill>
                <a:latin typeface="Aharoni" pitchFamily="2" charset="-79"/>
                <a:cs typeface="Aharoni" pitchFamily="2" charset="-79"/>
              </a:rPr>
              <a:t>PACS</a:t>
            </a:r>
            <a:r>
              <a:rPr lang="en-US" altLang="zh-CN" baseline="0" dirty="0">
                <a:solidFill>
                  <a:srgbClr val="961C1F"/>
                </a:solidFill>
                <a:latin typeface="Aharoni" pitchFamily="2" charset="-79"/>
                <a:cs typeface="Aharoni" pitchFamily="2" charset="-79"/>
              </a:rPr>
              <a:t> LAB</a:t>
            </a:r>
            <a:endParaRPr lang="en-US" dirty="0">
              <a:solidFill>
                <a:srgbClr val="961C1F"/>
              </a:solidFill>
              <a:latin typeface="Aharoni" pitchFamily="2" charset="-79"/>
              <a:cs typeface="Aharoni" pitchFamily="2" charset="-79"/>
            </a:endParaRPr>
          </a:p>
        </p:txBody>
      </p:sp>
    </p:spTree>
  </p:cSld>
  <p:clrMap bg1="lt1" tx1="dk1" bg2="lt2" tx2="dk2" accent1="accent1" accent2="accent2" accent3="accent3" accent4="accent4" accent5="accent5" accent6="accent6" hlink="hlink" folHlink="folHlink"/>
  <p:sldLayoutIdLst>
    <p:sldLayoutId id="2147483669"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5" r:id="rId12"/>
    <p:sldLayoutId id="2147483666" r:id="rId13"/>
    <p:sldLayoutId id="2147483667" r:id="rId14"/>
    <p:sldLayoutId id="2147483668" r:id="rId15"/>
  </p:sldLayoutIdLst>
  <p:txStyles>
    <p:titleStyle>
      <a:lvl1pPr algn="l" rtl="0" eaLnBrk="0" fontAlgn="base" hangingPunct="0">
        <a:lnSpc>
          <a:spcPct val="110000"/>
        </a:lnSpc>
        <a:spcBef>
          <a:spcPct val="0"/>
        </a:spcBef>
        <a:spcAft>
          <a:spcPct val="0"/>
        </a:spcAft>
        <a:defRPr sz="3600" b="1">
          <a:solidFill>
            <a:srgbClr val="961C1F"/>
          </a:solidFill>
          <a:latin typeface="+mj-lt"/>
          <a:ea typeface="+mj-ea"/>
          <a:cs typeface="+mj-cs"/>
        </a:defRPr>
      </a:lvl1pPr>
      <a:lvl2pPr algn="l" rtl="0" eaLnBrk="0" fontAlgn="base" hangingPunct="0">
        <a:lnSpc>
          <a:spcPct val="110000"/>
        </a:lnSpc>
        <a:spcBef>
          <a:spcPct val="0"/>
        </a:spcBef>
        <a:spcAft>
          <a:spcPct val="0"/>
        </a:spcAft>
        <a:defRPr sz="3200" b="1">
          <a:solidFill>
            <a:srgbClr val="AB0E4B"/>
          </a:solidFill>
          <a:latin typeface="Arial" charset="0"/>
        </a:defRPr>
      </a:lvl2pPr>
      <a:lvl3pPr algn="l" rtl="0" eaLnBrk="0" fontAlgn="base" hangingPunct="0">
        <a:lnSpc>
          <a:spcPct val="110000"/>
        </a:lnSpc>
        <a:spcBef>
          <a:spcPct val="0"/>
        </a:spcBef>
        <a:spcAft>
          <a:spcPct val="0"/>
        </a:spcAft>
        <a:defRPr sz="3200" b="1">
          <a:solidFill>
            <a:srgbClr val="AB0E4B"/>
          </a:solidFill>
          <a:latin typeface="Arial" charset="0"/>
        </a:defRPr>
      </a:lvl3pPr>
      <a:lvl4pPr algn="l" rtl="0" eaLnBrk="0" fontAlgn="base" hangingPunct="0">
        <a:lnSpc>
          <a:spcPct val="110000"/>
        </a:lnSpc>
        <a:spcBef>
          <a:spcPct val="0"/>
        </a:spcBef>
        <a:spcAft>
          <a:spcPct val="0"/>
        </a:spcAft>
        <a:defRPr sz="3200" b="1">
          <a:solidFill>
            <a:srgbClr val="AB0E4B"/>
          </a:solidFill>
          <a:latin typeface="Arial" charset="0"/>
        </a:defRPr>
      </a:lvl4pPr>
      <a:lvl5pPr algn="l" rtl="0" eaLnBrk="0" fontAlgn="base" hangingPunct="0">
        <a:lnSpc>
          <a:spcPct val="110000"/>
        </a:lnSpc>
        <a:spcBef>
          <a:spcPct val="0"/>
        </a:spcBef>
        <a:spcAft>
          <a:spcPct val="0"/>
        </a:spcAft>
        <a:defRPr sz="3200" b="1">
          <a:solidFill>
            <a:srgbClr val="AB0E4B"/>
          </a:solidFill>
          <a:latin typeface="Arial" charset="0"/>
        </a:defRPr>
      </a:lvl5pPr>
      <a:lvl6pPr marL="457200" algn="l" rtl="0" eaLnBrk="0" fontAlgn="base" hangingPunct="0">
        <a:lnSpc>
          <a:spcPct val="110000"/>
        </a:lnSpc>
        <a:spcBef>
          <a:spcPct val="0"/>
        </a:spcBef>
        <a:spcAft>
          <a:spcPct val="0"/>
        </a:spcAft>
        <a:defRPr sz="2200" b="1">
          <a:solidFill>
            <a:srgbClr val="AB0E4B"/>
          </a:solidFill>
          <a:latin typeface="Arial" charset="0"/>
        </a:defRPr>
      </a:lvl6pPr>
      <a:lvl7pPr marL="914400" algn="l" rtl="0" eaLnBrk="0" fontAlgn="base" hangingPunct="0">
        <a:lnSpc>
          <a:spcPct val="110000"/>
        </a:lnSpc>
        <a:spcBef>
          <a:spcPct val="0"/>
        </a:spcBef>
        <a:spcAft>
          <a:spcPct val="0"/>
        </a:spcAft>
        <a:defRPr sz="2200" b="1">
          <a:solidFill>
            <a:srgbClr val="AB0E4B"/>
          </a:solidFill>
          <a:latin typeface="Arial" charset="0"/>
        </a:defRPr>
      </a:lvl7pPr>
      <a:lvl8pPr marL="1371600" algn="l" rtl="0" eaLnBrk="0" fontAlgn="base" hangingPunct="0">
        <a:lnSpc>
          <a:spcPct val="110000"/>
        </a:lnSpc>
        <a:spcBef>
          <a:spcPct val="0"/>
        </a:spcBef>
        <a:spcAft>
          <a:spcPct val="0"/>
        </a:spcAft>
        <a:defRPr sz="2200" b="1">
          <a:solidFill>
            <a:srgbClr val="AB0E4B"/>
          </a:solidFill>
          <a:latin typeface="Arial" charset="0"/>
        </a:defRPr>
      </a:lvl8pPr>
      <a:lvl9pPr marL="1828800" algn="l" rtl="0" eaLnBrk="0" fontAlgn="base" hangingPunct="0">
        <a:lnSpc>
          <a:spcPct val="110000"/>
        </a:lnSpc>
        <a:spcBef>
          <a:spcPct val="0"/>
        </a:spcBef>
        <a:spcAft>
          <a:spcPct val="0"/>
        </a:spcAft>
        <a:defRPr sz="2200" b="1">
          <a:solidFill>
            <a:srgbClr val="AB0E4B"/>
          </a:solidFill>
          <a:latin typeface="Arial" charset="0"/>
        </a:defRPr>
      </a:lvl9pPr>
    </p:titleStyle>
    <p:body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5324" y="981249"/>
            <a:ext cx="9119507" cy="1673768"/>
          </a:xfrm>
        </p:spPr>
        <p:txBody>
          <a:bodyPr/>
          <a:lstStyle/>
          <a:p>
            <a:pPr algn="ctr"/>
            <a:r>
              <a:rPr lang="en-US" altLang="zh-CN" sz="3200" dirty="0">
                <a:ea typeface="宋体" pitchFamily="2" charset="-122"/>
              </a:rPr>
              <a:t>CATS: Correlation-aware Task Scheduling for GPU Power Optimization in AI Data Centers</a:t>
            </a:r>
          </a:p>
        </p:txBody>
      </p:sp>
      <p:sp>
        <p:nvSpPr>
          <p:cNvPr id="15364" name="Text Box 10"/>
          <p:cNvSpPr txBox="1">
            <a:spLocks noChangeArrowheads="1"/>
          </p:cNvSpPr>
          <p:nvPr/>
        </p:nvSpPr>
        <p:spPr bwMode="auto">
          <a:xfrm>
            <a:off x="1687286" y="4419600"/>
            <a:ext cx="6248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lg"/>
                <a:tailEnd type="none" w="sm" len="lg"/>
              </a14:hiddenLine>
            </a:ext>
          </a:extLst>
        </p:spPr>
        <p:txBody>
          <a:bodyPr>
            <a:spAutoFit/>
          </a:bodyPr>
          <a:lstStyle>
            <a:lvl1pPr>
              <a:spcBef>
                <a:spcPct val="0"/>
              </a:spcBef>
              <a:defRPr sz="3400" u="sng">
                <a:solidFill>
                  <a:schemeClr val="tx1"/>
                </a:solidFill>
                <a:latin typeface="Arial" pitchFamily="34" charset="0"/>
                <a:cs typeface="Arial" pitchFamily="34" charset="0"/>
              </a:defRPr>
            </a:lvl1pPr>
            <a:lvl2pPr marL="742950" indent="-285750">
              <a:spcBef>
                <a:spcPct val="0"/>
              </a:spcBef>
              <a:defRPr sz="3400" u="sng">
                <a:solidFill>
                  <a:schemeClr val="tx1"/>
                </a:solidFill>
                <a:latin typeface="Arial" pitchFamily="34" charset="0"/>
                <a:cs typeface="Arial" pitchFamily="34" charset="0"/>
              </a:defRPr>
            </a:lvl2pPr>
            <a:lvl3pPr marL="1143000" indent="-228600">
              <a:spcBef>
                <a:spcPct val="0"/>
              </a:spcBef>
              <a:defRPr sz="3400" u="sng">
                <a:solidFill>
                  <a:schemeClr val="tx1"/>
                </a:solidFill>
                <a:latin typeface="Arial" pitchFamily="34" charset="0"/>
                <a:cs typeface="Arial" pitchFamily="34" charset="0"/>
              </a:defRPr>
            </a:lvl3pPr>
            <a:lvl4pPr marL="1600200" indent="-228600">
              <a:spcBef>
                <a:spcPct val="0"/>
              </a:spcBef>
              <a:defRPr sz="3400" u="sng">
                <a:solidFill>
                  <a:schemeClr val="tx1"/>
                </a:solidFill>
                <a:latin typeface="Arial" pitchFamily="34" charset="0"/>
                <a:cs typeface="Arial" pitchFamily="34" charset="0"/>
              </a:defRPr>
            </a:lvl4pPr>
            <a:lvl5pPr marL="2057400" indent="-228600">
              <a:spcBef>
                <a:spcPct val="0"/>
              </a:spcBef>
              <a:defRPr sz="3400"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u="sng">
                <a:solidFill>
                  <a:schemeClr val="tx1"/>
                </a:solidFill>
                <a:latin typeface="Arial" pitchFamily="34" charset="0"/>
                <a:cs typeface="Arial" pitchFamily="34" charset="0"/>
              </a:defRPr>
            </a:lvl9pPr>
          </a:lstStyle>
          <a:p>
            <a:pPr algn="ctr">
              <a:spcAft>
                <a:spcPts val="600"/>
              </a:spcAft>
              <a:buClrTx/>
              <a:buNone/>
            </a:pPr>
            <a:r>
              <a:rPr lang="en-US" altLang="zh-CN" sz="2000" b="1" u="none" dirty="0">
                <a:latin typeface="cmbxsl10"/>
                <a:ea typeface="宋体" pitchFamily="2" charset="-122"/>
              </a:rPr>
              <a:t>Dept. of Electrical and Computer Engineering</a:t>
            </a:r>
          </a:p>
          <a:p>
            <a:pPr algn="ctr">
              <a:spcAft>
                <a:spcPts val="600"/>
              </a:spcAft>
              <a:buClrTx/>
              <a:buNone/>
            </a:pPr>
            <a:r>
              <a:rPr lang="en-US" altLang="zh-CN" sz="2000" b="1" u="none" dirty="0">
                <a:latin typeface="cmbxsl10"/>
                <a:ea typeface="宋体" pitchFamily="2" charset="-122"/>
              </a:rPr>
              <a:t>The Ohio State University </a:t>
            </a:r>
          </a:p>
        </p:txBody>
      </p:sp>
      <p:sp>
        <p:nvSpPr>
          <p:cNvPr id="15365" name="Text Box 10"/>
          <p:cNvSpPr txBox="1">
            <a:spLocks noChangeArrowheads="1"/>
          </p:cNvSpPr>
          <p:nvPr/>
        </p:nvSpPr>
        <p:spPr bwMode="auto">
          <a:xfrm>
            <a:off x="1219200" y="3399684"/>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lg"/>
                <a:tailEnd type="none" w="sm" len="lg"/>
              </a14:hiddenLine>
            </a:ext>
          </a:extLst>
        </p:spPr>
        <p:txBody>
          <a:bodyPr wrap="square">
            <a:spAutoFit/>
          </a:bodyPr>
          <a:lstStyle>
            <a:lvl1pPr>
              <a:spcBef>
                <a:spcPct val="0"/>
              </a:spcBef>
              <a:defRPr sz="3400" u="sng">
                <a:solidFill>
                  <a:schemeClr val="tx1"/>
                </a:solidFill>
                <a:latin typeface="Arial" pitchFamily="34" charset="0"/>
                <a:cs typeface="Arial" pitchFamily="34" charset="0"/>
              </a:defRPr>
            </a:lvl1pPr>
            <a:lvl2pPr marL="742950" indent="-285750">
              <a:spcBef>
                <a:spcPct val="0"/>
              </a:spcBef>
              <a:defRPr sz="3400" u="sng">
                <a:solidFill>
                  <a:schemeClr val="tx1"/>
                </a:solidFill>
                <a:latin typeface="Arial" pitchFamily="34" charset="0"/>
                <a:cs typeface="Arial" pitchFamily="34" charset="0"/>
              </a:defRPr>
            </a:lvl2pPr>
            <a:lvl3pPr marL="1143000" indent="-228600">
              <a:spcBef>
                <a:spcPct val="0"/>
              </a:spcBef>
              <a:defRPr sz="3400" u="sng">
                <a:solidFill>
                  <a:schemeClr val="tx1"/>
                </a:solidFill>
                <a:latin typeface="Arial" pitchFamily="34" charset="0"/>
                <a:cs typeface="Arial" pitchFamily="34" charset="0"/>
              </a:defRPr>
            </a:lvl3pPr>
            <a:lvl4pPr marL="1600200" indent="-228600">
              <a:spcBef>
                <a:spcPct val="0"/>
              </a:spcBef>
              <a:defRPr sz="3400" u="sng">
                <a:solidFill>
                  <a:schemeClr val="tx1"/>
                </a:solidFill>
                <a:latin typeface="Arial" pitchFamily="34" charset="0"/>
                <a:cs typeface="Arial" pitchFamily="34" charset="0"/>
              </a:defRPr>
            </a:lvl4pPr>
            <a:lvl5pPr marL="2057400" indent="-228600">
              <a:spcBef>
                <a:spcPct val="0"/>
              </a:spcBef>
              <a:defRPr sz="3400"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u="sng">
                <a:solidFill>
                  <a:schemeClr val="tx1"/>
                </a:solidFill>
                <a:latin typeface="Arial" pitchFamily="34" charset="0"/>
                <a:cs typeface="Arial" pitchFamily="34" charset="0"/>
              </a:defRPr>
            </a:lvl9pPr>
          </a:lstStyle>
          <a:p>
            <a:pPr algn="ctr">
              <a:spcBef>
                <a:spcPct val="50000"/>
              </a:spcBef>
              <a:buClrTx/>
              <a:buFontTx/>
              <a:buNone/>
            </a:pPr>
            <a:r>
              <a:rPr lang="en-US" altLang="zh-CN" sz="2400" b="1" u="none" dirty="0">
                <a:solidFill>
                  <a:srgbClr val="0066FF"/>
                </a:solidFill>
                <a:latin typeface="cmbxsl10"/>
                <a:ea typeface="宋体" pitchFamily="2" charset="-122"/>
              </a:rPr>
              <a:t>Srinivasan Subramaniyan and </a:t>
            </a:r>
            <a:r>
              <a:rPr lang="en-US" altLang="zh-CN" sz="2400" b="1" u="none" dirty="0" err="1">
                <a:solidFill>
                  <a:srgbClr val="0066FF"/>
                </a:solidFill>
                <a:latin typeface="cmbxsl10"/>
                <a:ea typeface="宋体" pitchFamily="2" charset="-122"/>
              </a:rPr>
              <a:t>Xiaorui</a:t>
            </a:r>
            <a:r>
              <a:rPr lang="en-US" altLang="zh-CN" sz="2400" b="1" u="none" dirty="0">
                <a:solidFill>
                  <a:srgbClr val="0066FF"/>
                </a:solidFill>
                <a:latin typeface="cmbxsl10"/>
                <a:ea typeface="宋体" pitchFamily="2" charset="-122"/>
              </a:rPr>
              <a:t> Wang</a:t>
            </a:r>
            <a:endParaRPr lang="zh-CN" altLang="en-US" sz="2400" b="1" u="none" dirty="0">
              <a:solidFill>
                <a:srgbClr val="0066FF"/>
              </a:solidFill>
              <a:latin typeface="cmbxsl10"/>
              <a:ea typeface="宋体" pitchFamily="2" charset="-122"/>
            </a:endParaRPr>
          </a:p>
        </p:txBody>
      </p:sp>
      <p:pic>
        <p:nvPicPr>
          <p:cNvPr id="15366" name="Picture 6" descr="os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13882"/>
            <a:ext cx="838199" cy="8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s://encrypted-tbn2.gstatic.com/images?q=tbn:ANd9GcQYEhl4QHx5XkxFLtkIuoSE3C5tqzvh0MilJ18uc8kv8E5gTTs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640" y="6013882"/>
            <a:ext cx="1121160" cy="8441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Q5gPB1lQtve6BJM5vuSLhzXdS7UBhrx952m5jDvoxyL5WGfmx4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8" y="6013882"/>
            <a:ext cx="1096924" cy="8441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os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3882"/>
            <a:ext cx="838199" cy="8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s">
            <a:extLst>
              <a:ext uri="{FF2B5EF4-FFF2-40B4-BE49-F238E27FC236}">
                <a16:creationId xmlns:a16="http://schemas.microsoft.com/office/drawing/2014/main" id="{0E487422-A32B-3611-7F3D-BABC086FEB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953000"/>
            <a:ext cx="1709637" cy="895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hite circle with letters in it&#10;&#10;Description automatically generated">
            <a:extLst>
              <a:ext uri="{FF2B5EF4-FFF2-40B4-BE49-F238E27FC236}">
                <a16:creationId xmlns:a16="http://schemas.microsoft.com/office/drawing/2014/main" id="{E041BE34-E7B6-B5D7-C246-FAF52F3D78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4170" y="4407289"/>
            <a:ext cx="1594282" cy="1594282"/>
          </a:xfrm>
          <a:prstGeom prst="rect">
            <a:avLst/>
          </a:prstGeom>
        </p:spPr>
      </p:pic>
    </p:spTree>
  </p:cSld>
  <p:clrMapOvr>
    <a:masterClrMapping/>
  </p:clrMapOvr>
  <p:transition advTm="4826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441-60DE-D70C-F720-594DDFFCC60A}"/>
              </a:ext>
            </a:extLst>
          </p:cNvPr>
          <p:cNvSpPr>
            <a:spLocks noGrp="1"/>
          </p:cNvSpPr>
          <p:nvPr>
            <p:ph type="title"/>
          </p:nvPr>
        </p:nvSpPr>
        <p:spPr>
          <a:xfrm>
            <a:off x="793378" y="643097"/>
            <a:ext cx="7727950" cy="499903"/>
          </a:xfrm>
        </p:spPr>
        <p:txBody>
          <a:bodyPr/>
          <a:lstStyle/>
          <a:p>
            <a:r>
              <a:rPr lang="en-US" sz="2800" dirty="0"/>
              <a:t>Hardware Evaluation</a:t>
            </a:r>
          </a:p>
        </p:txBody>
      </p:sp>
      <p:sp>
        <p:nvSpPr>
          <p:cNvPr id="3" name="Content Placeholder 2">
            <a:extLst>
              <a:ext uri="{FF2B5EF4-FFF2-40B4-BE49-F238E27FC236}">
                <a16:creationId xmlns:a16="http://schemas.microsoft.com/office/drawing/2014/main" id="{6F08DF1E-DB3B-9E96-B284-8D81BEF7BC2F}"/>
              </a:ext>
            </a:extLst>
          </p:cNvPr>
          <p:cNvSpPr>
            <a:spLocks noGrp="1"/>
          </p:cNvSpPr>
          <p:nvPr>
            <p:ph idx="1"/>
          </p:nvPr>
        </p:nvSpPr>
        <p:spPr/>
        <p:txBody>
          <a:bodyPr/>
          <a:lstStyle/>
          <a:p>
            <a:r>
              <a:rPr lang="en-US" sz="2000" dirty="0"/>
              <a:t>We evaluate CATS using 14 ML tasks sampled from the PAI trace.</a:t>
            </a:r>
            <a:br>
              <a:rPr lang="en-US" sz="2000" dirty="0"/>
            </a:br>
            <a:endParaRPr lang="en-US" sz="2000" dirty="0"/>
          </a:p>
          <a:p>
            <a:r>
              <a:rPr lang="en-US" sz="2000" dirty="0"/>
              <a:t>The experiment consists of two stages to emulate bursty task arrivals: 8 tasks in Stage 1 and 6 tasks in Stage 2.</a:t>
            </a:r>
          </a:p>
          <a:p>
            <a:endParaRPr lang="en-US" sz="2000" dirty="0"/>
          </a:p>
          <a:p>
            <a:r>
              <a:rPr lang="en-US" sz="2000" dirty="0">
                <a:solidFill>
                  <a:srgbClr val="0066FF"/>
                </a:solidFill>
              </a:rPr>
              <a:t>Optimal</a:t>
            </a:r>
            <a:r>
              <a:rPr lang="en-US" sz="2000" dirty="0"/>
              <a:t>: Offline oracle (theoretical lower bound on power consumption)</a:t>
            </a:r>
          </a:p>
          <a:p>
            <a:endParaRPr lang="en-US" sz="2000" dirty="0"/>
          </a:p>
          <a:p>
            <a:pPr marL="0" indent="0">
              <a:buNone/>
            </a:pPr>
            <a:endParaRPr lang="en-US" sz="2000" dirty="0"/>
          </a:p>
          <a:p>
            <a:endParaRPr lang="en-US" sz="2000" dirty="0"/>
          </a:p>
          <a:p>
            <a:endParaRPr lang="en-US" sz="2000" dirty="0"/>
          </a:p>
        </p:txBody>
      </p:sp>
      <p:pic>
        <p:nvPicPr>
          <p:cNvPr id="5" name="Picture 4" descr="A graph of several columns&#10;&#10;Description automatically generated with medium confidence">
            <a:extLst>
              <a:ext uri="{FF2B5EF4-FFF2-40B4-BE49-F238E27FC236}">
                <a16:creationId xmlns:a16="http://schemas.microsoft.com/office/drawing/2014/main" id="{5F0E7D66-006E-D734-FC14-9DCA1519E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 y="3384710"/>
            <a:ext cx="4443767" cy="2633503"/>
          </a:xfrm>
          <a:prstGeom prst="rect">
            <a:avLst/>
          </a:prstGeom>
        </p:spPr>
      </p:pic>
      <p:pic>
        <p:nvPicPr>
          <p:cNvPr id="8" name="Picture 7" descr="A graph of different colored bars&#10;&#10;Description automatically generated with medium confidence">
            <a:extLst>
              <a:ext uri="{FF2B5EF4-FFF2-40B4-BE49-F238E27FC236}">
                <a16:creationId xmlns:a16="http://schemas.microsoft.com/office/drawing/2014/main" id="{6BA3C7B9-FA93-53F9-9341-1BD97C02B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239" y="3351372"/>
            <a:ext cx="4267911" cy="2633503"/>
          </a:xfrm>
          <a:prstGeom prst="rect">
            <a:avLst/>
          </a:prstGeom>
        </p:spPr>
      </p:pic>
    </p:spTree>
    <p:extLst>
      <p:ext uri="{BB962C8B-B14F-4D97-AF65-F5344CB8AC3E}">
        <p14:creationId xmlns:p14="http://schemas.microsoft.com/office/powerpoint/2010/main" val="7609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1781-75FF-5F59-48D7-AB7E2B88FFF5}"/>
              </a:ext>
            </a:extLst>
          </p:cNvPr>
          <p:cNvSpPr>
            <a:spLocks noGrp="1"/>
          </p:cNvSpPr>
          <p:nvPr>
            <p:ph type="title"/>
          </p:nvPr>
        </p:nvSpPr>
        <p:spPr>
          <a:xfrm>
            <a:off x="769839" y="669132"/>
            <a:ext cx="7727950" cy="687387"/>
          </a:xfrm>
        </p:spPr>
        <p:txBody>
          <a:bodyPr/>
          <a:lstStyle/>
          <a:p>
            <a:r>
              <a:rPr lang="en-US" sz="2800" dirty="0"/>
              <a:t>Simulation Evaluation</a:t>
            </a:r>
          </a:p>
        </p:txBody>
      </p:sp>
      <p:sp>
        <p:nvSpPr>
          <p:cNvPr id="3" name="Content Placeholder 2">
            <a:extLst>
              <a:ext uri="{FF2B5EF4-FFF2-40B4-BE49-F238E27FC236}">
                <a16:creationId xmlns:a16="http://schemas.microsoft.com/office/drawing/2014/main" id="{9C91DDA8-CA8D-01F4-9694-A5594E6282EB}"/>
              </a:ext>
            </a:extLst>
          </p:cNvPr>
          <p:cNvSpPr>
            <a:spLocks noGrp="1"/>
          </p:cNvSpPr>
          <p:nvPr>
            <p:ph idx="1"/>
          </p:nvPr>
        </p:nvSpPr>
        <p:spPr/>
        <p:txBody>
          <a:bodyPr/>
          <a:lstStyle/>
          <a:p>
            <a:r>
              <a:rPr lang="en-US" sz="2000" dirty="0"/>
              <a:t>All GPUs and servers are initially asleep and are activated only when needed.</a:t>
            </a:r>
            <a:br>
              <a:rPr lang="en-US" sz="2000" dirty="0"/>
            </a:br>
            <a:endParaRPr lang="en-US" sz="2000" dirty="0"/>
          </a:p>
          <a:p>
            <a:r>
              <a:rPr lang="en-US" sz="2000" dirty="0"/>
              <a:t>Idle GPUs and servers are periodically put back to sleep for all methods.</a:t>
            </a:r>
          </a:p>
          <a:p>
            <a:endParaRPr lang="en-US" sz="2000" dirty="0"/>
          </a:p>
          <a:p>
            <a:r>
              <a:rPr lang="en-US" sz="2000" dirty="0"/>
              <a:t>CATS uses the fewest GPUs on average.</a:t>
            </a:r>
          </a:p>
          <a:p>
            <a:r>
              <a:rPr lang="en-US" sz="2000" dirty="0"/>
              <a:t>CATS keeps the normalized JCT within the SLA threshold.</a:t>
            </a:r>
          </a:p>
          <a:p>
            <a:r>
              <a:rPr lang="en-US" sz="2000" dirty="0"/>
              <a:t>CATS also uses the fewest servers.</a:t>
            </a:r>
          </a:p>
          <a:p>
            <a:r>
              <a:rPr lang="en-US" sz="2000" dirty="0"/>
              <a:t>CATS has </a:t>
            </a:r>
            <a:r>
              <a:rPr lang="en-US" sz="2000" dirty="0">
                <a:solidFill>
                  <a:srgbClr val="0066FF"/>
                </a:solidFill>
              </a:rPr>
              <a:t>63.59% </a:t>
            </a:r>
            <a:r>
              <a:rPr lang="en-US" sz="2000" dirty="0"/>
              <a:t>lower power consumption than First.</a:t>
            </a:r>
          </a:p>
          <a:p>
            <a:endParaRPr lang="en-US" sz="2000" dirty="0"/>
          </a:p>
          <a:p>
            <a:endParaRPr lang="en-US" sz="2000" dirty="0"/>
          </a:p>
          <a:p>
            <a:endParaRPr lang="en-US" sz="2000" dirty="0"/>
          </a:p>
          <a:p>
            <a:endParaRPr lang="en-US" sz="2000" dirty="0"/>
          </a:p>
        </p:txBody>
      </p:sp>
      <p:sp>
        <p:nvSpPr>
          <p:cNvPr id="16" name="Content Placeholder 2">
            <a:extLst>
              <a:ext uri="{FF2B5EF4-FFF2-40B4-BE49-F238E27FC236}">
                <a16:creationId xmlns:a16="http://schemas.microsoft.com/office/drawing/2014/main" id="{95E15908-BC96-4F33-0CE3-F549FADD3DCD}"/>
              </a:ext>
            </a:extLst>
          </p:cNvPr>
          <p:cNvSpPr txBox="1">
            <a:spLocks/>
          </p:cNvSpPr>
          <p:nvPr/>
        </p:nvSpPr>
        <p:spPr bwMode="auto">
          <a:xfrm>
            <a:off x="428531" y="3775868"/>
            <a:ext cx="7937438" cy="2035174"/>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r>
              <a:rPr lang="en-US" sz="2400" kern="0" dirty="0"/>
              <a:t>Additional experiments</a:t>
            </a:r>
          </a:p>
          <a:p>
            <a:pPr lvl="1"/>
            <a:r>
              <a:rPr lang="en-US" sz="2000" kern="0" dirty="0"/>
              <a:t>Simulation experiments on the Philly trace.</a:t>
            </a:r>
          </a:p>
          <a:p>
            <a:pPr lvl="1"/>
            <a:r>
              <a:rPr lang="en-US" sz="2000" kern="0" dirty="0"/>
              <a:t>Simulation evaluation of other cluster scheduling solutions.</a:t>
            </a:r>
          </a:p>
          <a:p>
            <a:pPr lvl="1"/>
            <a:r>
              <a:rPr lang="en-US" sz="2000" kern="0" dirty="0"/>
              <a:t>Overhead of correlation analysis. </a:t>
            </a:r>
          </a:p>
          <a:p>
            <a:pPr marL="0" indent="0">
              <a:buFont typeface="Wingdings" pitchFamily="2" charset="2"/>
              <a:buNone/>
            </a:pPr>
            <a:endParaRPr lang="en-US" sz="2400" kern="0" dirty="0"/>
          </a:p>
        </p:txBody>
      </p:sp>
      <p:pic>
        <p:nvPicPr>
          <p:cNvPr id="6" name="Picture 5" descr="A graph of different colored lines&#10;&#10;Description automatically generated">
            <a:extLst>
              <a:ext uri="{FF2B5EF4-FFF2-40B4-BE49-F238E27FC236}">
                <a16:creationId xmlns:a16="http://schemas.microsoft.com/office/drawing/2014/main" id="{97687530-42CE-57F8-6AE6-E9221AC7F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6" y="1089335"/>
            <a:ext cx="3171321" cy="2265229"/>
          </a:xfrm>
          <a:prstGeom prst="rect">
            <a:avLst/>
          </a:prstGeom>
        </p:spPr>
      </p:pic>
      <p:pic>
        <p:nvPicPr>
          <p:cNvPr id="9" name="Picture 8" descr="A graph of several different colored bars&#10;&#10;Description automatically generated with medium confidence">
            <a:extLst>
              <a:ext uri="{FF2B5EF4-FFF2-40B4-BE49-F238E27FC236}">
                <a16:creationId xmlns:a16="http://schemas.microsoft.com/office/drawing/2014/main" id="{C14F8B7D-53F9-4A3B-0152-1E7E5BECC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92" y="1089335"/>
            <a:ext cx="2849244" cy="2035174"/>
          </a:xfrm>
          <a:prstGeom prst="rect">
            <a:avLst/>
          </a:prstGeom>
        </p:spPr>
      </p:pic>
      <p:pic>
        <p:nvPicPr>
          <p:cNvPr id="17" name="Picture 16" descr="A graph of different colored bars&#10;&#10;Description automatically generated">
            <a:extLst>
              <a:ext uri="{FF2B5EF4-FFF2-40B4-BE49-F238E27FC236}">
                <a16:creationId xmlns:a16="http://schemas.microsoft.com/office/drawing/2014/main" id="{04088507-A7D5-1B01-47F9-B05660E2E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5771" y="1112181"/>
            <a:ext cx="2923507" cy="2088219"/>
          </a:xfrm>
          <a:prstGeom prst="rect">
            <a:avLst/>
          </a:prstGeom>
        </p:spPr>
      </p:pic>
    </p:spTree>
    <p:extLst>
      <p:ext uri="{BB962C8B-B14F-4D97-AF65-F5344CB8AC3E}">
        <p14:creationId xmlns:p14="http://schemas.microsoft.com/office/powerpoint/2010/main" val="23543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2344-29C4-7289-35E2-7FEE500074D1}"/>
              </a:ext>
            </a:extLst>
          </p:cNvPr>
          <p:cNvSpPr>
            <a:spLocks noGrp="1"/>
          </p:cNvSpPr>
          <p:nvPr>
            <p:ph type="title"/>
          </p:nvPr>
        </p:nvSpPr>
        <p:spPr>
          <a:xfrm>
            <a:off x="783439" y="729270"/>
            <a:ext cx="7727950" cy="534987"/>
          </a:xfrm>
        </p:spPr>
        <p:txBody>
          <a:bodyPr/>
          <a:lstStyle/>
          <a:p>
            <a:r>
              <a:rPr lang="en-US" sz="2800" dirty="0"/>
              <a:t>Conclusion</a:t>
            </a:r>
          </a:p>
        </p:txBody>
      </p:sp>
      <p:sp>
        <p:nvSpPr>
          <p:cNvPr id="3" name="Content Placeholder 2">
            <a:extLst>
              <a:ext uri="{FF2B5EF4-FFF2-40B4-BE49-F238E27FC236}">
                <a16:creationId xmlns:a16="http://schemas.microsoft.com/office/drawing/2014/main" id="{2E991DFF-DDB6-E211-661D-7D3355C387DF}"/>
              </a:ext>
            </a:extLst>
          </p:cNvPr>
          <p:cNvSpPr>
            <a:spLocks noGrp="1"/>
          </p:cNvSpPr>
          <p:nvPr>
            <p:ph idx="1"/>
          </p:nvPr>
        </p:nvSpPr>
        <p:spPr/>
        <p:txBody>
          <a:bodyPr/>
          <a:lstStyle/>
          <a:p>
            <a:r>
              <a:rPr lang="en-US" sz="2000" dirty="0"/>
              <a:t>AI/ML growth is making GPU power consumption a critical challenge in modern data centers.</a:t>
            </a:r>
          </a:p>
          <a:p>
            <a:endParaRPr lang="en-US" sz="2000" dirty="0"/>
          </a:p>
          <a:p>
            <a:r>
              <a:rPr lang="en-US" sz="2000" dirty="0"/>
              <a:t>ML training tasks often have weak or negative utilization correlations, so they do not always peak at the same time.</a:t>
            </a:r>
          </a:p>
          <a:p>
            <a:endParaRPr lang="en-US" sz="2000" dirty="0"/>
          </a:p>
          <a:p>
            <a:r>
              <a:rPr lang="en-US" sz="2000" dirty="0"/>
              <a:t>We proposed CATS, a correlation-aware task scheduling framework that consolidates training tasks onto fewer GPUs.</a:t>
            </a:r>
          </a:p>
          <a:p>
            <a:endParaRPr lang="en-US" sz="2000" dirty="0"/>
          </a:p>
          <a:p>
            <a:r>
              <a:rPr lang="en-US" sz="2000" dirty="0"/>
              <a:t>CATS saves power by using fewer active GPUs and puts unused GPUs and servers to sleep.</a:t>
            </a:r>
          </a:p>
        </p:txBody>
      </p:sp>
    </p:spTree>
    <p:extLst>
      <p:ext uri="{BB962C8B-B14F-4D97-AF65-F5344CB8AC3E}">
        <p14:creationId xmlns:p14="http://schemas.microsoft.com/office/powerpoint/2010/main" val="3105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5FA79B9-3209-EB90-B6D9-58A6E6D99EFA}"/>
              </a:ext>
            </a:extLst>
          </p:cNvPr>
          <p:cNvSpPr txBox="1">
            <a:spLocks noGrp="1"/>
          </p:cNvSpPr>
          <p:nvPr>
            <p:ph type="title"/>
          </p:nvPr>
        </p:nvSpPr>
        <p:spPr>
          <a:xfrm>
            <a:off x="685800" y="685800"/>
            <a:ext cx="8001000" cy="3699282"/>
          </a:xfrm>
          <a:prstGeom prst="rect">
            <a:avLst/>
          </a:prstGeom>
          <a:solidFill>
            <a:schemeClr val="bg1"/>
          </a:solidFill>
        </p:spPr>
        <p:txBody>
          <a:bodyPr vert="horz" wrap="square" lIns="0" tIns="15875" rIns="0" bIns="0" numCol="1" rtlCol="0" anchor="t" anchorCtr="0" compatLnSpc="1">
            <a:prstTxWarp prst="textNoShape">
              <a:avLst/>
            </a:prstTxWarp>
            <a:spAutoFit/>
          </a:bodyPr>
          <a:lstStyle/>
          <a:p>
            <a:pPr algn="ctr">
              <a:lnSpc>
                <a:spcPct val="300000"/>
              </a:lnSpc>
              <a:spcBef>
                <a:spcPts val="125"/>
              </a:spcBef>
            </a:pPr>
            <a:r>
              <a:rPr sz="4400" spc="-110" dirty="0"/>
              <a:t>Thanks </a:t>
            </a:r>
            <a:r>
              <a:rPr sz="4400" spc="-130" dirty="0"/>
              <a:t>for </a:t>
            </a:r>
            <a:r>
              <a:rPr sz="4400" spc="-165" dirty="0"/>
              <a:t>y</a:t>
            </a:r>
            <a:r>
              <a:rPr lang="en-US" sz="4400" spc="-165" dirty="0"/>
              <a:t>o</a:t>
            </a:r>
            <a:r>
              <a:rPr sz="4400" spc="-165" dirty="0"/>
              <a:t>ur</a:t>
            </a:r>
            <a:r>
              <a:rPr sz="4400" spc="210" dirty="0"/>
              <a:t> </a:t>
            </a:r>
            <a:r>
              <a:rPr sz="4400" spc="-95" dirty="0"/>
              <a:t>attention!</a:t>
            </a:r>
          </a:p>
          <a:p>
            <a:pPr algn="ctr">
              <a:lnSpc>
                <a:spcPct val="300000"/>
              </a:lnSpc>
            </a:pPr>
            <a:r>
              <a:rPr sz="4400" spc="55" dirty="0"/>
              <a:t>Q&amp;A</a:t>
            </a:r>
          </a:p>
        </p:txBody>
      </p:sp>
      <p:sp>
        <p:nvSpPr>
          <p:cNvPr id="7" name="TextBox 6">
            <a:extLst>
              <a:ext uri="{FF2B5EF4-FFF2-40B4-BE49-F238E27FC236}">
                <a16:creationId xmlns:a16="http://schemas.microsoft.com/office/drawing/2014/main" id="{A9FFB6F8-3C3F-35E5-881A-E78AB9182B72}"/>
              </a:ext>
            </a:extLst>
          </p:cNvPr>
          <p:cNvSpPr txBox="1"/>
          <p:nvPr/>
        </p:nvSpPr>
        <p:spPr>
          <a:xfrm>
            <a:off x="3762374" y="5527565"/>
            <a:ext cx="4086226" cy="646331"/>
          </a:xfrm>
          <a:prstGeom prst="rect">
            <a:avLst/>
          </a:prstGeom>
          <a:noFill/>
        </p:spPr>
        <p:txBody>
          <a:bodyPr wrap="square">
            <a:spAutoFit/>
          </a:bodyPr>
          <a:lstStyle/>
          <a:p>
            <a:pPr>
              <a:buNone/>
            </a:pPr>
            <a:r>
              <a:rPr lang="en-US" sz="1800" dirty="0"/>
              <a:t>This work is supported, in part, by the U.S. NSF under award CNS-2336886.</a:t>
            </a:r>
          </a:p>
        </p:txBody>
      </p:sp>
      <p:pic>
        <p:nvPicPr>
          <p:cNvPr id="2053" name="Picture 5" descr="NSF - National Science Foundation">
            <a:extLst>
              <a:ext uri="{FF2B5EF4-FFF2-40B4-BE49-F238E27FC236}">
                <a16:creationId xmlns:a16="http://schemas.microsoft.com/office/drawing/2014/main" id="{B690BEC6-6C23-72EE-6564-420D868EE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500688"/>
            <a:ext cx="1628774" cy="70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5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90FC-CA23-4995-ED24-666CBC388517}"/>
              </a:ext>
            </a:extLst>
          </p:cNvPr>
          <p:cNvSpPr>
            <a:spLocks noGrp="1"/>
          </p:cNvSpPr>
          <p:nvPr>
            <p:ph type="title"/>
          </p:nvPr>
        </p:nvSpPr>
        <p:spPr/>
        <p:txBody>
          <a:bodyPr/>
          <a:lstStyle/>
          <a:p>
            <a:r>
              <a:rPr lang="en-US" dirty="0"/>
              <a:t>Overhead analysis</a:t>
            </a:r>
          </a:p>
        </p:txBody>
      </p:sp>
      <p:graphicFrame>
        <p:nvGraphicFramePr>
          <p:cNvPr id="4" name="Content Placeholder 3">
            <a:extLst>
              <a:ext uri="{FF2B5EF4-FFF2-40B4-BE49-F238E27FC236}">
                <a16:creationId xmlns:a16="http://schemas.microsoft.com/office/drawing/2014/main" id="{F598E4A1-808B-C215-244E-F80E02EBA726}"/>
              </a:ext>
            </a:extLst>
          </p:cNvPr>
          <p:cNvGraphicFramePr>
            <a:graphicFrameLocks noGrp="1"/>
          </p:cNvGraphicFramePr>
          <p:nvPr>
            <p:ph idx="1"/>
            <p:extLst>
              <p:ext uri="{D42A27DB-BD31-4B8C-83A1-F6EECF244321}">
                <p14:modId xmlns:p14="http://schemas.microsoft.com/office/powerpoint/2010/main" val="2052439985"/>
              </p:ext>
            </p:extLst>
          </p:nvPr>
        </p:nvGraphicFramePr>
        <p:xfrm>
          <a:off x="945752" y="1311966"/>
          <a:ext cx="7530308" cy="792480"/>
        </p:xfrm>
        <a:graphic>
          <a:graphicData uri="http://schemas.openxmlformats.org/drawingml/2006/table">
            <a:tbl>
              <a:tblPr firstRow="1" bandRow="1">
                <a:tableStyleId>{5C22544A-7EE6-4342-B048-85BDC9FD1C3A}</a:tableStyleId>
              </a:tblPr>
              <a:tblGrid>
                <a:gridCol w="1882577">
                  <a:extLst>
                    <a:ext uri="{9D8B030D-6E8A-4147-A177-3AD203B41FA5}">
                      <a16:colId xmlns:a16="http://schemas.microsoft.com/office/drawing/2014/main" val="4103224161"/>
                    </a:ext>
                  </a:extLst>
                </a:gridCol>
                <a:gridCol w="1882577">
                  <a:extLst>
                    <a:ext uri="{9D8B030D-6E8A-4147-A177-3AD203B41FA5}">
                      <a16:colId xmlns:a16="http://schemas.microsoft.com/office/drawing/2014/main" val="625888295"/>
                    </a:ext>
                  </a:extLst>
                </a:gridCol>
                <a:gridCol w="1882577">
                  <a:extLst>
                    <a:ext uri="{9D8B030D-6E8A-4147-A177-3AD203B41FA5}">
                      <a16:colId xmlns:a16="http://schemas.microsoft.com/office/drawing/2014/main" val="2354240673"/>
                    </a:ext>
                  </a:extLst>
                </a:gridCol>
                <a:gridCol w="1882577">
                  <a:extLst>
                    <a:ext uri="{9D8B030D-6E8A-4147-A177-3AD203B41FA5}">
                      <a16:colId xmlns:a16="http://schemas.microsoft.com/office/drawing/2014/main" val="276315163"/>
                    </a:ext>
                  </a:extLst>
                </a:gridCol>
              </a:tblGrid>
              <a:tr h="370840">
                <a:tc>
                  <a:txBody>
                    <a:bodyPr/>
                    <a:lstStyle/>
                    <a:p>
                      <a:r>
                        <a:rPr lang="en-US" sz="2000" dirty="0"/>
                        <a:t>Samples</a:t>
                      </a:r>
                    </a:p>
                  </a:txBody>
                  <a:tcPr/>
                </a:tc>
                <a:tc>
                  <a:txBody>
                    <a:bodyPr/>
                    <a:lstStyle/>
                    <a:p>
                      <a:r>
                        <a:rPr lang="en-US" sz="2000" dirty="0"/>
                        <a:t>1k</a:t>
                      </a:r>
                    </a:p>
                  </a:txBody>
                  <a:tcPr/>
                </a:tc>
                <a:tc>
                  <a:txBody>
                    <a:bodyPr/>
                    <a:lstStyle/>
                    <a:p>
                      <a:r>
                        <a:rPr lang="en-US" sz="2000" dirty="0"/>
                        <a:t>100k</a:t>
                      </a:r>
                    </a:p>
                  </a:txBody>
                  <a:tcPr/>
                </a:tc>
                <a:tc>
                  <a:txBody>
                    <a:bodyPr/>
                    <a:lstStyle/>
                    <a:p>
                      <a:r>
                        <a:rPr lang="en-US" sz="2000" dirty="0"/>
                        <a:t>1000k</a:t>
                      </a:r>
                    </a:p>
                  </a:txBody>
                  <a:tcPr/>
                </a:tc>
                <a:extLst>
                  <a:ext uri="{0D108BD9-81ED-4DB2-BD59-A6C34878D82A}">
                    <a16:rowId xmlns:a16="http://schemas.microsoft.com/office/drawing/2014/main" val="3568930881"/>
                  </a:ext>
                </a:extLst>
              </a:tr>
              <a:tr h="370840">
                <a:tc>
                  <a:txBody>
                    <a:bodyPr/>
                    <a:lstStyle/>
                    <a:p>
                      <a:r>
                        <a:rPr lang="en-US" sz="2000" dirty="0"/>
                        <a:t>Time (</a:t>
                      </a:r>
                      <a:r>
                        <a:rPr lang="en-US" sz="2000" dirty="0" err="1"/>
                        <a:t>ms</a:t>
                      </a:r>
                      <a:r>
                        <a:rPr lang="en-US" sz="2000" dirty="0"/>
                        <a:t>)</a:t>
                      </a:r>
                    </a:p>
                  </a:txBody>
                  <a:tcPr/>
                </a:tc>
                <a:tc>
                  <a:txBody>
                    <a:bodyPr/>
                    <a:lstStyle/>
                    <a:p>
                      <a:r>
                        <a:rPr lang="en-US" sz="2000" dirty="0"/>
                        <a:t>0.295</a:t>
                      </a:r>
                    </a:p>
                  </a:txBody>
                  <a:tcPr/>
                </a:tc>
                <a:tc>
                  <a:txBody>
                    <a:bodyPr/>
                    <a:lstStyle/>
                    <a:p>
                      <a:r>
                        <a:rPr lang="en-US" sz="2000" dirty="0"/>
                        <a:t>1.325</a:t>
                      </a:r>
                    </a:p>
                  </a:txBody>
                  <a:tcPr/>
                </a:tc>
                <a:tc>
                  <a:txBody>
                    <a:bodyPr/>
                    <a:lstStyle/>
                    <a:p>
                      <a:r>
                        <a:rPr lang="en-US" sz="2000" dirty="0"/>
                        <a:t>12.999</a:t>
                      </a:r>
                    </a:p>
                  </a:txBody>
                  <a:tcPr/>
                </a:tc>
                <a:extLst>
                  <a:ext uri="{0D108BD9-81ED-4DB2-BD59-A6C34878D82A}">
                    <a16:rowId xmlns:a16="http://schemas.microsoft.com/office/drawing/2014/main" val="8077537"/>
                  </a:ext>
                </a:extLst>
              </a:tr>
            </a:tbl>
          </a:graphicData>
        </a:graphic>
      </p:graphicFrame>
      <p:sp>
        <p:nvSpPr>
          <p:cNvPr id="6" name="Content Placeholder 2">
            <a:extLst>
              <a:ext uri="{FF2B5EF4-FFF2-40B4-BE49-F238E27FC236}">
                <a16:creationId xmlns:a16="http://schemas.microsoft.com/office/drawing/2014/main" id="{7EF97BEE-03AC-B9B7-18C2-DA036649EEE0}"/>
              </a:ext>
            </a:extLst>
          </p:cNvPr>
          <p:cNvSpPr txBox="1">
            <a:spLocks/>
          </p:cNvSpPr>
          <p:nvPr/>
        </p:nvSpPr>
        <p:spPr bwMode="auto">
          <a:xfrm>
            <a:off x="699293" y="2362200"/>
            <a:ext cx="77454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r>
              <a:rPr lang="en-US" sz="2000" kern="0" dirty="0"/>
              <a:t>Even with 1 million samples, computing the correlation takes less than 13 </a:t>
            </a:r>
            <a:r>
              <a:rPr lang="en-US" sz="2000" kern="0" dirty="0" err="1"/>
              <a:t>ms.</a:t>
            </a:r>
            <a:br>
              <a:rPr lang="en-US" sz="2000" kern="0" dirty="0"/>
            </a:br>
            <a:endParaRPr lang="en-US" sz="2000" kern="0" dirty="0"/>
          </a:p>
          <a:p>
            <a:r>
              <a:rPr lang="en-US" sz="2000" kern="0" dirty="0"/>
              <a:t>Correlation analysis introduces negligible overhead.</a:t>
            </a:r>
          </a:p>
          <a:p>
            <a:endParaRPr lang="en-US" sz="2000" kern="0" dirty="0"/>
          </a:p>
          <a:p>
            <a:endParaRPr lang="en-US" sz="2000" kern="0" dirty="0"/>
          </a:p>
          <a:p>
            <a:endParaRPr lang="en-US" sz="2000" kern="0" dirty="0"/>
          </a:p>
        </p:txBody>
      </p:sp>
    </p:spTree>
    <p:extLst>
      <p:ext uri="{BB962C8B-B14F-4D97-AF65-F5344CB8AC3E}">
        <p14:creationId xmlns:p14="http://schemas.microsoft.com/office/powerpoint/2010/main" val="40731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23229-6BED-7465-2785-415042E8C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2A076-00CC-5A76-F95A-D997B51A2921}"/>
              </a:ext>
            </a:extLst>
          </p:cNvPr>
          <p:cNvSpPr>
            <a:spLocks noGrp="1"/>
          </p:cNvSpPr>
          <p:nvPr>
            <p:ph type="title"/>
          </p:nvPr>
        </p:nvSpPr>
        <p:spPr>
          <a:xfrm>
            <a:off x="838200" y="698301"/>
            <a:ext cx="7727950" cy="414614"/>
          </a:xfrm>
        </p:spPr>
        <p:txBody>
          <a:bodyPr/>
          <a:lstStyle/>
          <a:p>
            <a:r>
              <a:rPr lang="en-US" sz="2800" dirty="0"/>
              <a:t>Correlation Analysis on ML traces</a:t>
            </a:r>
          </a:p>
        </p:txBody>
      </p:sp>
      <p:sp>
        <p:nvSpPr>
          <p:cNvPr id="3" name="Content Placeholder 2">
            <a:extLst>
              <a:ext uri="{FF2B5EF4-FFF2-40B4-BE49-F238E27FC236}">
                <a16:creationId xmlns:a16="http://schemas.microsoft.com/office/drawing/2014/main" id="{E0F40E8A-B1E2-8C23-A44E-FE25A838DC65}"/>
              </a:ext>
            </a:extLst>
          </p:cNvPr>
          <p:cNvSpPr>
            <a:spLocks noGrp="1"/>
          </p:cNvSpPr>
          <p:nvPr>
            <p:ph idx="1"/>
          </p:nvPr>
        </p:nvSpPr>
        <p:spPr/>
        <p:txBody>
          <a:bodyPr/>
          <a:lstStyle/>
          <a:p>
            <a:r>
              <a:rPr lang="en-US" sz="2000" dirty="0">
                <a:solidFill>
                  <a:srgbClr val="0066FF"/>
                </a:solidFill>
              </a:rPr>
              <a:t>Philly trace</a:t>
            </a:r>
            <a:r>
              <a:rPr lang="en-US" sz="2000" dirty="0"/>
              <a:t>: Production ML training tasks from Microsoft’s GPU data center [</a:t>
            </a:r>
            <a:r>
              <a:rPr lang="en-US" sz="2000" dirty="0">
                <a:solidFill>
                  <a:srgbClr val="0066FF"/>
                </a:solidFill>
              </a:rPr>
              <a:t>ATC’19</a:t>
            </a:r>
            <a:r>
              <a:rPr lang="en-US" sz="2000" dirty="0"/>
              <a:t>].</a:t>
            </a:r>
          </a:p>
          <a:p>
            <a:r>
              <a:rPr lang="en-US" sz="2000" dirty="0"/>
              <a:t>Cluster: Primarily Nvidia P100 GPUs executing ML training tasks.</a:t>
            </a:r>
          </a:p>
          <a:p>
            <a:r>
              <a:rPr lang="en-US" sz="2000" dirty="0"/>
              <a:t>Sampled tasks: 600 tasks selected from the middle of the trace.</a:t>
            </a:r>
          </a:p>
        </p:txBody>
      </p:sp>
      <p:sp>
        <p:nvSpPr>
          <p:cNvPr id="9" name="Content Placeholder 2">
            <a:extLst>
              <a:ext uri="{FF2B5EF4-FFF2-40B4-BE49-F238E27FC236}">
                <a16:creationId xmlns:a16="http://schemas.microsoft.com/office/drawing/2014/main" id="{103BD252-5A74-6970-9862-38B970075101}"/>
              </a:ext>
            </a:extLst>
          </p:cNvPr>
          <p:cNvSpPr txBox="1">
            <a:spLocks/>
          </p:cNvSpPr>
          <p:nvPr/>
        </p:nvSpPr>
        <p:spPr bwMode="auto">
          <a:xfrm>
            <a:off x="823332" y="1203826"/>
            <a:ext cx="8000036" cy="1416878"/>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indent="0">
              <a:buNone/>
            </a:pPr>
            <a:r>
              <a:rPr lang="en-US" sz="2000" kern="0" dirty="0">
                <a:solidFill>
                  <a:srgbClr val="0066FF"/>
                </a:solidFill>
              </a:rPr>
              <a:t>Observation 1</a:t>
            </a:r>
            <a:r>
              <a:rPr lang="en-US" sz="2000" kern="0" dirty="0"/>
              <a:t>: The GPU utilization of most training tasks is loosely correlated, so they usually do not peak at the same time.</a:t>
            </a:r>
          </a:p>
        </p:txBody>
      </p:sp>
      <p:sp>
        <p:nvSpPr>
          <p:cNvPr id="11" name="TextBox 10">
            <a:extLst>
              <a:ext uri="{FF2B5EF4-FFF2-40B4-BE49-F238E27FC236}">
                <a16:creationId xmlns:a16="http://schemas.microsoft.com/office/drawing/2014/main" id="{BA17B754-70DD-0ED2-4696-BD82F7B7B89E}"/>
              </a:ext>
            </a:extLst>
          </p:cNvPr>
          <p:cNvSpPr txBox="1"/>
          <p:nvPr/>
        </p:nvSpPr>
        <p:spPr>
          <a:xfrm>
            <a:off x="4320209" y="3049732"/>
            <a:ext cx="4670427" cy="2492990"/>
          </a:xfrm>
          <a:prstGeom prst="rect">
            <a:avLst/>
          </a:prstGeom>
          <a:noFill/>
        </p:spPr>
        <p:txBody>
          <a:bodyPr wrap="square" rtlCol="0">
            <a:spAutoFit/>
          </a:bodyPr>
          <a:lstStyle/>
          <a:p>
            <a:pPr marL="342900" indent="-342900">
              <a:buClr>
                <a:srgbClr val="961C1F"/>
              </a:buClr>
            </a:pPr>
            <a:r>
              <a:rPr lang="en-US" sz="2000" kern="0" dirty="0"/>
              <a:t>46% of task pairs show negative correlation.</a:t>
            </a:r>
          </a:p>
          <a:p>
            <a:pPr marL="342900" indent="-342900">
              <a:buClr>
                <a:srgbClr val="961C1F"/>
              </a:buClr>
            </a:pPr>
            <a:r>
              <a:rPr lang="en-US" sz="2000" kern="0" dirty="0"/>
              <a:t>34% fall between 0 and 0.3 (weak positive correlation).</a:t>
            </a:r>
          </a:p>
          <a:p>
            <a:pPr marL="342900" indent="-342900">
              <a:buClr>
                <a:srgbClr val="961C1F"/>
              </a:buClr>
            </a:pPr>
            <a:endParaRPr lang="en-US" sz="2000" kern="0" dirty="0"/>
          </a:p>
          <a:p>
            <a:pPr marL="342900" indent="-342900">
              <a:buClr>
                <a:srgbClr val="961C1F"/>
              </a:buClr>
            </a:pPr>
            <a:endParaRPr lang="en-US" sz="2000" kern="0" dirty="0"/>
          </a:p>
          <a:p>
            <a:pPr marL="342900" indent="-342900">
              <a:buClr>
                <a:srgbClr val="961C1F"/>
              </a:buClr>
            </a:pPr>
            <a:endParaRPr lang="en-US" sz="2000" dirty="0"/>
          </a:p>
        </p:txBody>
      </p:sp>
      <p:pic>
        <p:nvPicPr>
          <p:cNvPr id="8" name="Picture 7" descr="A blue line graph with numbers&#10;&#10;Description automatically generated">
            <a:extLst>
              <a:ext uri="{FF2B5EF4-FFF2-40B4-BE49-F238E27FC236}">
                <a16:creationId xmlns:a16="http://schemas.microsoft.com/office/drawing/2014/main" id="{D2371FB2-CB28-7769-333E-D3BD8C481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1" y="3072514"/>
            <a:ext cx="4236039" cy="3161900"/>
          </a:xfrm>
          <a:prstGeom prst="rect">
            <a:avLst/>
          </a:prstGeom>
        </p:spPr>
      </p:pic>
    </p:spTree>
    <p:extLst>
      <p:ext uri="{BB962C8B-B14F-4D97-AF65-F5344CB8AC3E}">
        <p14:creationId xmlns:p14="http://schemas.microsoft.com/office/powerpoint/2010/main" val="19810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F91A-FDA4-D38E-79A6-798C39722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157EC-A2BA-41F0-1CE3-A9F44D16F41F}"/>
              </a:ext>
            </a:extLst>
          </p:cNvPr>
          <p:cNvSpPr>
            <a:spLocks noGrp="1"/>
          </p:cNvSpPr>
          <p:nvPr>
            <p:ph type="title"/>
          </p:nvPr>
        </p:nvSpPr>
        <p:spPr>
          <a:xfrm>
            <a:off x="762000" y="640481"/>
            <a:ext cx="7727950" cy="687387"/>
          </a:xfrm>
        </p:spPr>
        <p:txBody>
          <a:bodyPr/>
          <a:lstStyle/>
          <a:p>
            <a:r>
              <a:rPr lang="en-US" sz="2800" b="1" dirty="0"/>
              <a:t>Optimization Problem</a:t>
            </a:r>
          </a:p>
        </p:txBody>
      </p:sp>
      <p:sp>
        <p:nvSpPr>
          <p:cNvPr id="3" name="Content Placeholder 2">
            <a:extLst>
              <a:ext uri="{FF2B5EF4-FFF2-40B4-BE49-F238E27FC236}">
                <a16:creationId xmlns:a16="http://schemas.microsoft.com/office/drawing/2014/main" id="{EEA1FCE3-BC81-A8E7-FA5A-B4E95F9D6F18}"/>
              </a:ext>
            </a:extLst>
          </p:cNvPr>
          <p:cNvSpPr>
            <a:spLocks noGrp="1"/>
          </p:cNvSpPr>
          <p:nvPr>
            <p:ph idx="1"/>
          </p:nvPr>
        </p:nvSpPr>
        <p:spPr/>
        <p:txBody>
          <a:bodyPr/>
          <a:lstStyle/>
          <a:p>
            <a:r>
              <a:rPr lang="en-US" sz="2000" dirty="0">
                <a:solidFill>
                  <a:srgbClr val="0066FF"/>
                </a:solidFill>
              </a:rPr>
              <a:t>Objective</a:t>
            </a:r>
            <a:r>
              <a:rPr lang="en-US" sz="2000" dirty="0"/>
              <a:t>: Consolidate complementary ML tasks onto fewer GPUs to reduce power consumption while maintaining acceptable job completion times.</a:t>
            </a:r>
          </a:p>
          <a:p>
            <a:endParaRPr lang="en-US" sz="2000" dirty="0"/>
          </a:p>
          <a:p>
            <a:endParaRPr lang="en-US" sz="2000" dirty="0"/>
          </a:p>
          <a:p>
            <a:endParaRPr lang="en-US" sz="2000" dirty="0"/>
          </a:p>
          <a:p>
            <a:endParaRPr lang="en-US" sz="2000" dirty="0"/>
          </a:p>
          <a:p>
            <a:r>
              <a:rPr lang="en-US" sz="2000" dirty="0"/>
              <a:t>Subject to</a:t>
            </a:r>
          </a:p>
          <a:p>
            <a:pPr lvl="1"/>
            <a:r>
              <a:rPr lang="en-US" sz="1600" dirty="0"/>
              <a:t> Every ML task is assigned to the required number of GPUs.</a:t>
            </a:r>
          </a:p>
          <a:p>
            <a:pPr lvl="1"/>
            <a:r>
              <a:rPr lang="en-US" sz="1600" dirty="0"/>
              <a:t> GPU memory capacity is not exceeded.</a:t>
            </a:r>
          </a:p>
          <a:p>
            <a:pPr lvl="1"/>
            <a:r>
              <a:rPr lang="en-US" sz="1600" dirty="0"/>
              <a:t> Unused GPUs and servers can be put to sleep.</a:t>
            </a:r>
          </a:p>
          <a:p>
            <a:pPr lvl="1"/>
            <a:r>
              <a:rPr lang="en-US" sz="1600" dirty="0"/>
              <a:t> GPU frequency adjustment satisfies the task SLA.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A9E728-1D60-2FF5-EDC2-5381BB096ED2}"/>
                  </a:ext>
                </a:extLst>
              </p:cNvPr>
              <p:cNvSpPr txBox="1"/>
              <p:nvPr/>
            </p:nvSpPr>
            <p:spPr>
              <a:xfrm>
                <a:off x="3048000" y="2514600"/>
                <a:ext cx="2819400" cy="1038489"/>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𝑠𝑒𝑟𝑣𝑒𝑟</m:t>
                              </m:r>
                              <m:r>
                                <a:rPr lang="en-US" b="0" i="1" smtClean="0">
                                  <a:latin typeface="Cambria Math" panose="02040503050406030204" pitchFamily="18" charset="0"/>
                                </a:rPr>
                                <m:t>, </m:t>
                              </m:r>
                              <m:r>
                                <a:rPr lang="en-US" b="0" i="1" smtClean="0">
                                  <a:latin typeface="Cambria Math" panose="02040503050406030204" pitchFamily="18" charset="0"/>
                                </a:rPr>
                                <m:t>𝑖</m:t>
                              </m:r>
                            </m:sub>
                          </m:sSub>
                        </m:e>
                      </m:nary>
                    </m:oMath>
                  </m:oMathPara>
                </a14:m>
                <a:endParaRPr lang="en-US" dirty="0"/>
              </a:p>
            </p:txBody>
          </p:sp>
        </mc:Choice>
        <mc:Fallback xmlns="">
          <p:sp>
            <p:nvSpPr>
              <p:cNvPr id="7" name="TextBox 6">
                <a:extLst>
                  <a:ext uri="{FF2B5EF4-FFF2-40B4-BE49-F238E27FC236}">
                    <a16:creationId xmlns:a16="http://schemas.microsoft.com/office/drawing/2014/main" id="{85A9E728-1D60-2FF5-EDC2-5381BB096ED2}"/>
                  </a:ext>
                </a:extLst>
              </p:cNvPr>
              <p:cNvSpPr txBox="1">
                <a:spLocks noRot="1" noChangeAspect="1" noMove="1" noResize="1" noEditPoints="1" noAdjustHandles="1" noChangeArrowheads="1" noChangeShapeType="1" noTextEdit="1"/>
              </p:cNvSpPr>
              <p:nvPr/>
            </p:nvSpPr>
            <p:spPr>
              <a:xfrm>
                <a:off x="3048000" y="2514600"/>
                <a:ext cx="2819400" cy="1038489"/>
              </a:xfrm>
              <a:prstGeom prst="rect">
                <a:avLst/>
              </a:prstGeom>
              <a:blipFill>
                <a:blip r:embed="rId2"/>
                <a:stretch>
                  <a:fillRect l="-8072" t="-117073" b="-17804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8CA00BF1-39D0-3792-83CF-E27366D1EFC1}"/>
              </a:ext>
            </a:extLst>
          </p:cNvPr>
          <p:cNvSpPr txBox="1">
            <a:spLocks/>
          </p:cNvSpPr>
          <p:nvPr/>
        </p:nvSpPr>
        <p:spPr bwMode="auto">
          <a:xfrm>
            <a:off x="855427" y="1295400"/>
            <a:ext cx="8000036" cy="1066800"/>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indent="0">
              <a:buNone/>
            </a:pPr>
            <a:r>
              <a:rPr lang="en-US" sz="2000" kern="0" dirty="0"/>
              <a:t>The optimization is </a:t>
            </a:r>
            <a:r>
              <a:rPr lang="en-US" sz="2000" kern="0" dirty="0">
                <a:solidFill>
                  <a:srgbClr val="FF3300"/>
                </a:solidFill>
              </a:rPr>
              <a:t>NP-hard </a:t>
            </a:r>
            <a:r>
              <a:rPr lang="en-US" sz="2000" kern="0" dirty="0"/>
              <a:t>and quickly becomes impractical for online scheduling (Complete formulation in </a:t>
            </a:r>
            <a:r>
              <a:rPr lang="en-US" sz="2000" kern="0" dirty="0">
                <a:solidFill>
                  <a:srgbClr val="0066FF"/>
                </a:solidFill>
              </a:rPr>
              <a:t>Section II</a:t>
            </a:r>
            <a:r>
              <a:rPr lang="en-US" sz="2000" kern="0" dirty="0"/>
              <a:t>).</a:t>
            </a:r>
          </a:p>
        </p:txBody>
      </p:sp>
    </p:spTree>
    <p:extLst>
      <p:ext uri="{BB962C8B-B14F-4D97-AF65-F5344CB8AC3E}">
        <p14:creationId xmlns:p14="http://schemas.microsoft.com/office/powerpoint/2010/main" val="21950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F8AD53-B5E6-3C8C-EAE2-6906591E1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EA712-1023-8519-484A-ADEE568EDB86}"/>
              </a:ext>
            </a:extLst>
          </p:cNvPr>
          <p:cNvSpPr>
            <a:spLocks noGrp="1"/>
          </p:cNvSpPr>
          <p:nvPr>
            <p:ph type="title"/>
          </p:nvPr>
        </p:nvSpPr>
        <p:spPr>
          <a:xfrm>
            <a:off x="708025" y="684213"/>
            <a:ext cx="7727950" cy="534987"/>
          </a:xfrm>
        </p:spPr>
        <p:txBody>
          <a:bodyPr/>
          <a:lstStyle/>
          <a:p>
            <a:r>
              <a:rPr lang="en-US" sz="2800" dirty="0"/>
              <a:t>Consolidation Analysis on ML traces</a:t>
            </a:r>
          </a:p>
        </p:txBody>
      </p:sp>
      <p:sp>
        <p:nvSpPr>
          <p:cNvPr id="3" name="Content Placeholder 2">
            <a:extLst>
              <a:ext uri="{FF2B5EF4-FFF2-40B4-BE49-F238E27FC236}">
                <a16:creationId xmlns:a16="http://schemas.microsoft.com/office/drawing/2014/main" id="{F44A07C0-189F-90D2-6B7E-F1E525517A67}"/>
              </a:ext>
            </a:extLst>
          </p:cNvPr>
          <p:cNvSpPr>
            <a:spLocks noGrp="1"/>
          </p:cNvSpPr>
          <p:nvPr>
            <p:ph idx="1"/>
          </p:nvPr>
        </p:nvSpPr>
        <p:spPr/>
        <p:txBody>
          <a:bodyPr/>
          <a:lstStyle/>
          <a:p>
            <a:r>
              <a:rPr lang="en-US" sz="2000" dirty="0"/>
              <a:t>Philly trace </a:t>
            </a:r>
            <a:br>
              <a:rPr lang="en-US" sz="2000" dirty="0"/>
            </a:br>
            <a:endParaRPr lang="en-US" sz="2000" dirty="0"/>
          </a:p>
          <a:p>
            <a:r>
              <a:rPr lang="en-US" sz="2000" dirty="0"/>
              <a:t>Most jobs consume significantly less than 16 GB.</a:t>
            </a:r>
            <a:br>
              <a:rPr lang="en-US" sz="2000" dirty="0"/>
            </a:br>
            <a:endParaRPr lang="en-US" sz="2000" dirty="0"/>
          </a:p>
          <a:p>
            <a:r>
              <a:rPr lang="en-US" sz="2000" dirty="0"/>
              <a:t>GPU memory consumption is fragmented across workloads.</a:t>
            </a:r>
          </a:p>
        </p:txBody>
      </p:sp>
      <p:pic>
        <p:nvPicPr>
          <p:cNvPr id="7" name="Picture 6">
            <a:extLst>
              <a:ext uri="{FF2B5EF4-FFF2-40B4-BE49-F238E27FC236}">
                <a16:creationId xmlns:a16="http://schemas.microsoft.com/office/drawing/2014/main" id="{A488AC57-9F37-F6B1-BA10-303CAF5473D5}"/>
              </a:ext>
            </a:extLst>
          </p:cNvPr>
          <p:cNvPicPr>
            <a:picLocks noChangeAspect="1"/>
          </p:cNvPicPr>
          <p:nvPr/>
        </p:nvPicPr>
        <p:blipFill>
          <a:blip r:embed="rId2"/>
          <a:stretch>
            <a:fillRect/>
          </a:stretch>
        </p:blipFill>
        <p:spPr>
          <a:xfrm>
            <a:off x="30956" y="2971800"/>
            <a:ext cx="4091428" cy="3201987"/>
          </a:xfrm>
          <a:prstGeom prst="rect">
            <a:avLst/>
          </a:prstGeom>
        </p:spPr>
      </p:pic>
      <p:sp>
        <p:nvSpPr>
          <p:cNvPr id="8" name="Content Placeholder 2">
            <a:extLst>
              <a:ext uri="{FF2B5EF4-FFF2-40B4-BE49-F238E27FC236}">
                <a16:creationId xmlns:a16="http://schemas.microsoft.com/office/drawing/2014/main" id="{304AD303-FED9-4F33-AFBB-7BF77F299F81}"/>
              </a:ext>
            </a:extLst>
          </p:cNvPr>
          <p:cNvSpPr txBox="1">
            <a:spLocks/>
          </p:cNvSpPr>
          <p:nvPr/>
        </p:nvSpPr>
        <p:spPr bwMode="auto">
          <a:xfrm>
            <a:off x="3940563" y="3124200"/>
            <a:ext cx="4953000" cy="1752600"/>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indent="0">
              <a:buNone/>
            </a:pPr>
            <a:r>
              <a:rPr lang="en-US" sz="2000" kern="0" dirty="0">
                <a:solidFill>
                  <a:srgbClr val="0066FF"/>
                </a:solidFill>
              </a:rPr>
              <a:t>Observation 2: </a:t>
            </a:r>
            <a:r>
              <a:rPr lang="en-US" sz="2000" kern="0" dirty="0"/>
              <a:t>GPU memory consumption is fragmented, providing an opportunity to</a:t>
            </a:r>
          </a:p>
          <a:p>
            <a:pPr marL="0" indent="0">
              <a:buNone/>
            </a:pPr>
            <a:r>
              <a:rPr lang="en-US" sz="2000" kern="0" dirty="0"/>
              <a:t>consolidate tasks.</a:t>
            </a:r>
          </a:p>
        </p:txBody>
      </p:sp>
    </p:spTree>
    <p:extLst>
      <p:ext uri="{BB962C8B-B14F-4D97-AF65-F5344CB8AC3E}">
        <p14:creationId xmlns:p14="http://schemas.microsoft.com/office/powerpoint/2010/main" val="38221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F2B858-9890-14A7-60C4-B7FB85E50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10DC0-C70B-3134-84E6-DD11AE6FAEC4}"/>
              </a:ext>
            </a:extLst>
          </p:cNvPr>
          <p:cNvSpPr>
            <a:spLocks noGrp="1"/>
          </p:cNvSpPr>
          <p:nvPr>
            <p:ph type="title"/>
          </p:nvPr>
        </p:nvSpPr>
        <p:spPr>
          <a:xfrm>
            <a:off x="708025" y="685800"/>
            <a:ext cx="7727950" cy="687387"/>
          </a:xfrm>
        </p:spPr>
        <p:txBody>
          <a:bodyPr/>
          <a:lstStyle/>
          <a:p>
            <a:r>
              <a:rPr lang="en-US" sz="2800" dirty="0"/>
              <a:t>Correlation Analysis of ML workloads</a:t>
            </a:r>
          </a:p>
        </p:txBody>
      </p:sp>
      <p:sp>
        <p:nvSpPr>
          <p:cNvPr id="3" name="Content Placeholder 2">
            <a:extLst>
              <a:ext uri="{FF2B5EF4-FFF2-40B4-BE49-F238E27FC236}">
                <a16:creationId xmlns:a16="http://schemas.microsoft.com/office/drawing/2014/main" id="{572BC1B5-F39E-38E7-0E4A-5B0438ADBC36}"/>
              </a:ext>
            </a:extLst>
          </p:cNvPr>
          <p:cNvSpPr>
            <a:spLocks noGrp="1"/>
          </p:cNvSpPr>
          <p:nvPr>
            <p:ph idx="1"/>
          </p:nvPr>
        </p:nvSpPr>
        <p:spPr/>
        <p:txBody>
          <a:bodyPr/>
          <a:lstStyle/>
          <a:p>
            <a:r>
              <a:rPr lang="en-US" sz="2000" dirty="0"/>
              <a:t>Vision : </a:t>
            </a:r>
            <a:r>
              <a:rPr lang="en-US" sz="2000" dirty="0" err="1">
                <a:solidFill>
                  <a:srgbClr val="0066FF"/>
                </a:solidFill>
              </a:rPr>
              <a:t>DenseNet</a:t>
            </a:r>
            <a:r>
              <a:rPr lang="en-US" sz="2000" dirty="0">
                <a:solidFill>
                  <a:srgbClr val="0066FF"/>
                </a:solidFill>
              </a:rPr>
              <a:t>, Inception, </a:t>
            </a:r>
            <a:r>
              <a:rPr lang="en-US" sz="2000" dirty="0" err="1">
                <a:solidFill>
                  <a:srgbClr val="0066FF"/>
                </a:solidFill>
              </a:rPr>
              <a:t>MobileNet</a:t>
            </a:r>
            <a:r>
              <a:rPr lang="en-US" sz="2000" dirty="0">
                <a:solidFill>
                  <a:srgbClr val="0066FF"/>
                </a:solidFill>
              </a:rPr>
              <a:t>, </a:t>
            </a:r>
            <a:r>
              <a:rPr lang="en-US" sz="2000" dirty="0" err="1">
                <a:solidFill>
                  <a:srgbClr val="0066FF"/>
                </a:solidFill>
              </a:rPr>
              <a:t>ResNet</a:t>
            </a:r>
            <a:r>
              <a:rPr lang="en-US" sz="2000" dirty="0">
                <a:solidFill>
                  <a:srgbClr val="0066FF"/>
                </a:solidFill>
              </a:rPr>
              <a:t>, </a:t>
            </a:r>
            <a:r>
              <a:rPr lang="en-US" sz="2000" dirty="0" err="1">
                <a:solidFill>
                  <a:srgbClr val="0066FF"/>
                </a:solidFill>
              </a:rPr>
              <a:t>GoogleNet</a:t>
            </a:r>
            <a:r>
              <a:rPr lang="en-US" sz="2000" dirty="0">
                <a:solidFill>
                  <a:srgbClr val="0066FF"/>
                </a:solidFill>
              </a:rPr>
              <a:t>, VGG </a:t>
            </a:r>
            <a:br>
              <a:rPr lang="en-US" sz="2000" dirty="0"/>
            </a:br>
            <a:endParaRPr lang="en-US" sz="2000" dirty="0"/>
          </a:p>
          <a:p>
            <a:r>
              <a:rPr lang="en-US" sz="2000" dirty="0"/>
              <a:t>Transformer : </a:t>
            </a:r>
            <a:r>
              <a:rPr lang="en-US" sz="2000" dirty="0" err="1">
                <a:solidFill>
                  <a:srgbClr val="0066FF"/>
                </a:solidFill>
              </a:rPr>
              <a:t>Swin</a:t>
            </a:r>
            <a:r>
              <a:rPr lang="en-US" sz="2000" dirty="0">
                <a:solidFill>
                  <a:srgbClr val="0066FF"/>
                </a:solidFill>
              </a:rPr>
              <a:t>, GPT-2</a:t>
            </a:r>
          </a:p>
          <a:p>
            <a:pPr marL="0" indent="0">
              <a:buNone/>
            </a:pPr>
            <a:endParaRPr lang="en-US" sz="2000" dirty="0"/>
          </a:p>
          <a:p>
            <a:r>
              <a:rPr lang="en-US" sz="2000" dirty="0"/>
              <a:t>Configuration: 80 epochs, with batch sizes of </a:t>
            </a:r>
            <a:r>
              <a:rPr lang="en-US" sz="2000" dirty="0">
                <a:solidFill>
                  <a:srgbClr val="0066FF"/>
                </a:solidFill>
              </a:rPr>
              <a:t>10-60</a:t>
            </a:r>
            <a:r>
              <a:rPr lang="en-US" sz="2000" dirty="0"/>
              <a:t>.</a:t>
            </a:r>
          </a:p>
          <a:p>
            <a:endParaRPr lang="en-US" sz="2000" dirty="0"/>
          </a:p>
          <a:p>
            <a:endParaRPr lang="en-US" sz="2000" dirty="0"/>
          </a:p>
          <a:p>
            <a:endParaRPr lang="en-US" sz="2000" dirty="0"/>
          </a:p>
          <a:p>
            <a:r>
              <a:rPr lang="en-US" sz="2000" dirty="0">
                <a:solidFill>
                  <a:srgbClr val="FF3300"/>
                </a:solidFill>
              </a:rPr>
              <a:t>Observation</a:t>
            </a:r>
            <a:r>
              <a:rPr lang="en-US" sz="2000" dirty="0"/>
              <a:t>: Most workload pairs exhibit weak or negative correlations, indicating that GPU utilization does not peak at the same time.</a:t>
            </a:r>
          </a:p>
        </p:txBody>
      </p:sp>
      <p:pic>
        <p:nvPicPr>
          <p:cNvPr id="9" name="Picture 8">
            <a:extLst>
              <a:ext uri="{FF2B5EF4-FFF2-40B4-BE49-F238E27FC236}">
                <a16:creationId xmlns:a16="http://schemas.microsoft.com/office/drawing/2014/main" id="{8D5F782C-5C8A-6AF4-3AAC-6F59E93CE871}"/>
              </a:ext>
            </a:extLst>
          </p:cNvPr>
          <p:cNvPicPr>
            <a:picLocks noChangeAspect="1"/>
          </p:cNvPicPr>
          <p:nvPr/>
        </p:nvPicPr>
        <p:blipFill>
          <a:blip r:embed="rId2"/>
          <a:stretch>
            <a:fillRect/>
          </a:stretch>
        </p:blipFill>
        <p:spPr>
          <a:xfrm>
            <a:off x="838200" y="1223297"/>
            <a:ext cx="3840480" cy="3200400"/>
          </a:xfrm>
          <a:prstGeom prst="rect">
            <a:avLst/>
          </a:prstGeom>
        </p:spPr>
      </p:pic>
      <p:pic>
        <p:nvPicPr>
          <p:cNvPr id="11" name="Picture 10">
            <a:extLst>
              <a:ext uri="{FF2B5EF4-FFF2-40B4-BE49-F238E27FC236}">
                <a16:creationId xmlns:a16="http://schemas.microsoft.com/office/drawing/2014/main" id="{349DE4DE-C464-65B8-944C-6A3B53247DFB}"/>
              </a:ext>
            </a:extLst>
          </p:cNvPr>
          <p:cNvPicPr>
            <a:picLocks noChangeAspect="1"/>
          </p:cNvPicPr>
          <p:nvPr/>
        </p:nvPicPr>
        <p:blipFill>
          <a:blip r:embed="rId3"/>
          <a:stretch>
            <a:fillRect/>
          </a:stretch>
        </p:blipFill>
        <p:spPr>
          <a:xfrm>
            <a:off x="4710906" y="1293874"/>
            <a:ext cx="3671094" cy="3059245"/>
          </a:xfrm>
          <a:prstGeom prst="rect">
            <a:avLst/>
          </a:prstGeom>
        </p:spPr>
      </p:pic>
    </p:spTree>
    <p:extLst>
      <p:ext uri="{BB962C8B-B14F-4D97-AF65-F5344CB8AC3E}">
        <p14:creationId xmlns:p14="http://schemas.microsoft.com/office/powerpoint/2010/main" val="39174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A4464-7E17-2EBA-07C9-DC3BB1646804}"/>
              </a:ext>
            </a:extLst>
          </p:cNvPr>
          <p:cNvSpPr>
            <a:spLocks noGrp="1"/>
          </p:cNvSpPr>
          <p:nvPr>
            <p:ph idx="1"/>
          </p:nvPr>
        </p:nvSpPr>
        <p:spPr>
          <a:xfrm>
            <a:off x="838200" y="1295400"/>
            <a:ext cx="7745413" cy="3194483"/>
          </a:xfrm>
        </p:spPr>
        <p:txBody>
          <a:bodyPr/>
          <a:lstStyle/>
          <a:p>
            <a:r>
              <a:rPr lang="en-US" sz="2000" dirty="0"/>
              <a:t>Explosion of LLMs.</a:t>
            </a:r>
          </a:p>
          <a:p>
            <a:r>
              <a:rPr lang="en-US" sz="2000" dirty="0"/>
              <a:t>AI services are increasingly delivered through cloud GPU data centers.</a:t>
            </a:r>
          </a:p>
          <a:p>
            <a:r>
              <a:rPr lang="en-US" sz="2000" dirty="0"/>
              <a:t>Demand for GPUs is growing at an unprecedented rate.</a:t>
            </a:r>
          </a:p>
          <a:p>
            <a:r>
              <a:rPr lang="en-US" sz="2000" dirty="0"/>
              <a:t>Why is this a concern?</a:t>
            </a:r>
          </a:p>
          <a:p>
            <a:pPr lvl="1"/>
            <a:r>
              <a:rPr lang="en-US" sz="1800" dirty="0"/>
              <a:t>Modern GPUs are extremely power-hungry.</a:t>
            </a:r>
          </a:p>
          <a:p>
            <a:pPr lvl="1"/>
            <a:r>
              <a:rPr lang="en-US" sz="1800" dirty="0"/>
              <a:t>NVIDIA H100 consumes up to 700 W.</a:t>
            </a:r>
          </a:p>
          <a:p>
            <a:pPr lvl="1"/>
            <a:r>
              <a:rPr lang="en-US" sz="1800" dirty="0"/>
              <a:t>Modern AI data centers deploy hundreds of thousands of GPUs.</a:t>
            </a:r>
          </a:p>
          <a:p>
            <a:pPr lvl="1"/>
            <a:endParaRPr lang="en-US" sz="1600" dirty="0"/>
          </a:p>
          <a:p>
            <a:pPr lvl="1"/>
            <a:endParaRPr lang="en-US" sz="1600" dirty="0"/>
          </a:p>
          <a:p>
            <a:endParaRPr lang="en-US" sz="2000" dirty="0"/>
          </a:p>
          <a:p>
            <a:endParaRPr lang="en-US" sz="2000" dirty="0"/>
          </a:p>
          <a:p>
            <a:endParaRPr lang="en-US" dirty="0"/>
          </a:p>
        </p:txBody>
      </p:sp>
      <p:sp>
        <p:nvSpPr>
          <p:cNvPr id="2" name="Title 1">
            <a:extLst>
              <a:ext uri="{FF2B5EF4-FFF2-40B4-BE49-F238E27FC236}">
                <a16:creationId xmlns:a16="http://schemas.microsoft.com/office/drawing/2014/main" id="{A0B4681E-C3CC-9319-A12B-FFB75B3DB336}"/>
              </a:ext>
            </a:extLst>
          </p:cNvPr>
          <p:cNvSpPr>
            <a:spLocks noGrp="1"/>
          </p:cNvSpPr>
          <p:nvPr>
            <p:ph type="title"/>
          </p:nvPr>
        </p:nvSpPr>
        <p:spPr>
          <a:xfrm>
            <a:off x="762000" y="685800"/>
            <a:ext cx="7727950" cy="687387"/>
          </a:xfrm>
        </p:spPr>
        <p:txBody>
          <a:bodyPr/>
          <a:lstStyle/>
          <a:p>
            <a:r>
              <a:rPr lang="en-US" sz="2800" b="1" dirty="0"/>
              <a:t>AI Boom Creates a GPU Power Challenge</a:t>
            </a:r>
          </a:p>
        </p:txBody>
      </p:sp>
      <p:grpSp>
        <p:nvGrpSpPr>
          <p:cNvPr id="10" name="Group 9">
            <a:extLst>
              <a:ext uri="{FF2B5EF4-FFF2-40B4-BE49-F238E27FC236}">
                <a16:creationId xmlns:a16="http://schemas.microsoft.com/office/drawing/2014/main" id="{38DA277D-DED3-0535-6694-9B0AE5265A15}"/>
              </a:ext>
            </a:extLst>
          </p:cNvPr>
          <p:cNvGrpSpPr/>
          <p:nvPr/>
        </p:nvGrpSpPr>
        <p:grpSpPr>
          <a:xfrm>
            <a:off x="1348490" y="4016576"/>
            <a:ext cx="6652871" cy="2340633"/>
            <a:chOff x="1348490" y="4016576"/>
            <a:chExt cx="6652871" cy="2340633"/>
          </a:xfrm>
        </p:grpSpPr>
        <p:grpSp>
          <p:nvGrpSpPr>
            <p:cNvPr id="4" name="Group 3">
              <a:extLst>
                <a:ext uri="{FF2B5EF4-FFF2-40B4-BE49-F238E27FC236}">
                  <a16:creationId xmlns:a16="http://schemas.microsoft.com/office/drawing/2014/main" id="{DEA2EAF0-BF59-0CC1-DB7A-6199790B24E8}"/>
                </a:ext>
              </a:extLst>
            </p:cNvPr>
            <p:cNvGrpSpPr/>
            <p:nvPr/>
          </p:nvGrpSpPr>
          <p:grpSpPr>
            <a:xfrm>
              <a:off x="1348490" y="4203778"/>
              <a:ext cx="6423910" cy="2153431"/>
              <a:chOff x="1348490" y="4203778"/>
              <a:chExt cx="6423910" cy="2153431"/>
            </a:xfrm>
          </p:grpSpPr>
          <p:pic>
            <p:nvPicPr>
              <p:cNvPr id="7" name="Picture 6" descr="A black and white logo&#10;&#10;Description automatically generated">
                <a:extLst>
                  <a:ext uri="{FF2B5EF4-FFF2-40B4-BE49-F238E27FC236}">
                    <a16:creationId xmlns:a16="http://schemas.microsoft.com/office/drawing/2014/main" id="{DF723C62-93D2-C541-25FB-815206959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325" y="4369732"/>
                <a:ext cx="817880" cy="817880"/>
              </a:xfrm>
              <a:prstGeom prst="rect">
                <a:avLst/>
              </a:prstGeom>
            </p:spPr>
          </p:pic>
          <p:pic>
            <p:nvPicPr>
              <p:cNvPr id="1026" name="Picture 2" descr="Meta Free SVG, PNG, and vector downl... · LobeHub">
                <a:extLst>
                  <a:ext uri="{FF2B5EF4-FFF2-40B4-BE49-F238E27FC236}">
                    <a16:creationId xmlns:a16="http://schemas.microsoft.com/office/drawing/2014/main" id="{C2D9006C-516F-EDDF-1AE1-81BB5D291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399" y="4203778"/>
                <a:ext cx="983834" cy="9838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A8E1FF-4289-D1D7-F357-C78750BE7570}"/>
                  </a:ext>
                </a:extLst>
              </p:cNvPr>
              <p:cNvPicPr>
                <a:picLocks noChangeAspect="1"/>
              </p:cNvPicPr>
              <p:nvPr/>
            </p:nvPicPr>
            <p:blipFill>
              <a:blip r:embed="rId5"/>
              <a:stretch>
                <a:fillRect/>
              </a:stretch>
            </p:blipFill>
            <p:spPr>
              <a:xfrm>
                <a:off x="6057706" y="4860521"/>
                <a:ext cx="1714694" cy="1434776"/>
              </a:xfrm>
              <a:prstGeom prst="rect">
                <a:avLst/>
              </a:prstGeom>
            </p:spPr>
          </p:pic>
          <p:pic>
            <p:nvPicPr>
              <p:cNvPr id="13" name="Picture 12">
                <a:extLst>
                  <a:ext uri="{FF2B5EF4-FFF2-40B4-BE49-F238E27FC236}">
                    <a16:creationId xmlns:a16="http://schemas.microsoft.com/office/drawing/2014/main" id="{DF1AB732-6E8A-552D-A937-430C28F7F34D}"/>
                  </a:ext>
                </a:extLst>
              </p:cNvPr>
              <p:cNvPicPr>
                <a:picLocks noChangeAspect="1"/>
              </p:cNvPicPr>
              <p:nvPr/>
            </p:nvPicPr>
            <p:blipFill>
              <a:blip r:embed="rId6"/>
              <a:stretch>
                <a:fillRect/>
              </a:stretch>
            </p:blipFill>
            <p:spPr>
              <a:xfrm>
                <a:off x="3581400" y="5205465"/>
                <a:ext cx="1583497" cy="1061340"/>
              </a:xfrm>
              <a:prstGeom prst="rect">
                <a:avLst/>
              </a:prstGeom>
            </p:spPr>
          </p:pic>
          <p:pic>
            <p:nvPicPr>
              <p:cNvPr id="9" name="Picture 8">
                <a:extLst>
                  <a:ext uri="{FF2B5EF4-FFF2-40B4-BE49-F238E27FC236}">
                    <a16:creationId xmlns:a16="http://schemas.microsoft.com/office/drawing/2014/main" id="{BC6F5E24-138F-8C5E-3469-873B1234D8E2}"/>
                  </a:ext>
                </a:extLst>
              </p:cNvPr>
              <p:cNvPicPr>
                <a:picLocks noChangeAspect="1"/>
              </p:cNvPicPr>
              <p:nvPr/>
            </p:nvPicPr>
            <p:blipFill>
              <a:blip r:embed="rId7"/>
              <a:stretch>
                <a:fillRect/>
              </a:stretch>
            </p:blipFill>
            <p:spPr>
              <a:xfrm>
                <a:off x="1348490" y="5118595"/>
                <a:ext cx="1583498" cy="1238614"/>
              </a:xfrm>
              <a:prstGeom prst="rect">
                <a:avLst/>
              </a:prstGeom>
            </p:spPr>
          </p:pic>
        </p:grpSp>
        <p:pic>
          <p:nvPicPr>
            <p:cNvPr id="8" name="Picture 2" descr="Google Gemini - Review 2026 - PCMag UK">
              <a:extLst>
                <a:ext uri="{FF2B5EF4-FFF2-40B4-BE49-F238E27FC236}">
                  <a16:creationId xmlns:a16="http://schemas.microsoft.com/office/drawing/2014/main" id="{6C176621-A2D1-B0F4-3F84-B886D722F5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0646" y="4016576"/>
              <a:ext cx="2550715" cy="1434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43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9A85E-42EE-9B39-66A9-E32A896FE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4A96D-8024-ED19-F762-5FB4CF2E91BF}"/>
              </a:ext>
            </a:extLst>
          </p:cNvPr>
          <p:cNvSpPr>
            <a:spLocks noGrp="1"/>
          </p:cNvSpPr>
          <p:nvPr>
            <p:ph type="title"/>
          </p:nvPr>
        </p:nvSpPr>
        <p:spPr>
          <a:xfrm>
            <a:off x="732169" y="711312"/>
            <a:ext cx="7727950" cy="687387"/>
          </a:xfrm>
        </p:spPr>
        <p:txBody>
          <a:bodyPr/>
          <a:lstStyle/>
          <a:p>
            <a:r>
              <a:rPr lang="en-US" sz="2800" dirty="0"/>
              <a:t>Baselines and Motivation</a:t>
            </a:r>
          </a:p>
        </p:txBody>
      </p:sp>
      <p:sp>
        <p:nvSpPr>
          <p:cNvPr id="3" name="Content Placeholder 2">
            <a:extLst>
              <a:ext uri="{FF2B5EF4-FFF2-40B4-BE49-F238E27FC236}">
                <a16:creationId xmlns:a16="http://schemas.microsoft.com/office/drawing/2014/main" id="{E068B482-12EF-D1BD-499B-D986B65E493B}"/>
              </a:ext>
            </a:extLst>
          </p:cNvPr>
          <p:cNvSpPr>
            <a:spLocks noGrp="1"/>
          </p:cNvSpPr>
          <p:nvPr>
            <p:ph idx="1"/>
          </p:nvPr>
        </p:nvSpPr>
        <p:spPr/>
        <p:txBody>
          <a:bodyPr/>
          <a:lstStyle/>
          <a:p>
            <a:r>
              <a:rPr lang="en-US" sz="2000" dirty="0"/>
              <a:t>No Consolidation [</a:t>
            </a:r>
            <a:r>
              <a:rPr lang="en-US" sz="2000" dirty="0">
                <a:solidFill>
                  <a:srgbClr val="0066FF"/>
                </a:solidFill>
              </a:rPr>
              <a:t>OSDI’20</a:t>
            </a:r>
            <a:r>
              <a:rPr lang="en-US" sz="2000" dirty="0"/>
              <a:t>]</a:t>
            </a:r>
          </a:p>
          <a:p>
            <a:pPr lvl="1"/>
            <a:r>
              <a:rPr lang="en-US" sz="1800" dirty="0"/>
              <a:t>Distributes tasks to individual GPUs.</a:t>
            </a:r>
          </a:p>
          <a:p>
            <a:pPr lvl="1"/>
            <a:r>
              <a:rPr lang="en-US" sz="1800" dirty="0"/>
              <a:t>Each GPU runs only one job, and at peak</a:t>
            </a:r>
            <a:br>
              <a:rPr lang="en-US" sz="1800" dirty="0"/>
            </a:br>
            <a:r>
              <a:rPr lang="en-US" sz="1800" dirty="0"/>
              <a:t>frequency.</a:t>
            </a:r>
          </a:p>
          <a:p>
            <a:pPr lvl="1"/>
            <a:endParaRPr lang="en-US" sz="1800" dirty="0"/>
          </a:p>
          <a:p>
            <a:r>
              <a:rPr lang="en-US" sz="2000" dirty="0">
                <a:solidFill>
                  <a:srgbClr val="0066FF"/>
                </a:solidFill>
              </a:rPr>
              <a:t>Example: </a:t>
            </a:r>
            <a:r>
              <a:rPr lang="en-US" sz="2000" dirty="0"/>
              <a:t>two GPUs and two tasks.</a:t>
            </a:r>
          </a:p>
          <a:p>
            <a:pPr marL="0" indent="0">
              <a:buNone/>
            </a:pPr>
            <a:endParaRPr lang="en-US" sz="2200" dirty="0"/>
          </a:p>
        </p:txBody>
      </p:sp>
      <p:graphicFrame>
        <p:nvGraphicFramePr>
          <p:cNvPr id="6" name="Table 5">
            <a:extLst>
              <a:ext uri="{FF2B5EF4-FFF2-40B4-BE49-F238E27FC236}">
                <a16:creationId xmlns:a16="http://schemas.microsoft.com/office/drawing/2014/main" id="{B8869F2C-9A45-0E83-D603-186E95B1015A}"/>
              </a:ext>
            </a:extLst>
          </p:cNvPr>
          <p:cNvGraphicFramePr>
            <a:graphicFrameLocks noGrp="1"/>
          </p:cNvGraphicFramePr>
          <p:nvPr>
            <p:extLst>
              <p:ext uri="{D42A27DB-BD31-4B8C-83A1-F6EECF244321}">
                <p14:modId xmlns:p14="http://schemas.microsoft.com/office/powerpoint/2010/main" val="1423808343"/>
              </p:ext>
            </p:extLst>
          </p:nvPr>
        </p:nvGraphicFramePr>
        <p:xfrm>
          <a:off x="795930" y="3442860"/>
          <a:ext cx="5181600" cy="1075188"/>
        </p:xfrm>
        <a:graphic>
          <a:graphicData uri="http://schemas.openxmlformats.org/drawingml/2006/table">
            <a:tbl>
              <a:tblPr firstRow="1" bandRow="1">
                <a:tableStyleId>{5C22544A-7EE6-4342-B048-85BDC9FD1C3A}</a:tableStyleId>
              </a:tblPr>
              <a:tblGrid>
                <a:gridCol w="3644710">
                  <a:extLst>
                    <a:ext uri="{9D8B030D-6E8A-4147-A177-3AD203B41FA5}">
                      <a16:colId xmlns:a16="http://schemas.microsoft.com/office/drawing/2014/main" val="902650871"/>
                    </a:ext>
                  </a:extLst>
                </a:gridCol>
                <a:gridCol w="796658">
                  <a:extLst>
                    <a:ext uri="{9D8B030D-6E8A-4147-A177-3AD203B41FA5}">
                      <a16:colId xmlns:a16="http://schemas.microsoft.com/office/drawing/2014/main" val="330715185"/>
                    </a:ext>
                  </a:extLst>
                </a:gridCol>
                <a:gridCol w="740232">
                  <a:extLst>
                    <a:ext uri="{9D8B030D-6E8A-4147-A177-3AD203B41FA5}">
                      <a16:colId xmlns:a16="http://schemas.microsoft.com/office/drawing/2014/main" val="4283808613"/>
                    </a:ext>
                  </a:extLst>
                </a:gridCol>
              </a:tblGrid>
              <a:tr h="302457">
                <a:tc>
                  <a:txBody>
                    <a:bodyPr/>
                    <a:lstStyle/>
                    <a:p>
                      <a:r>
                        <a:rPr lang="en-US" sz="1800" b="0" cap="none" spc="0" dirty="0">
                          <a:ln>
                            <a:noFill/>
                          </a:ln>
                          <a:solidFill>
                            <a:schemeClr val="tx1"/>
                          </a:solidFill>
                          <a:effectLst/>
                          <a:latin typeface="Arial" panose="020B0604020202020204" pitchFamily="34" charset="0"/>
                          <a:cs typeface="Arial" panose="020B0604020202020204" pitchFamily="34" charset="0"/>
                        </a:rPr>
                        <a:t>Task type</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800" b="0" cap="none" spc="0" dirty="0">
                          <a:ln>
                            <a:noFill/>
                          </a:ln>
                          <a:solidFill>
                            <a:schemeClr val="tx1"/>
                          </a:solidFill>
                          <a:effectLst/>
                          <a:latin typeface="Arial" panose="020B0604020202020204" pitchFamily="34" charset="0"/>
                          <a:cs typeface="Arial" panose="020B0604020202020204" pitchFamily="34" charset="0"/>
                        </a:rPr>
                        <a:t>Training</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cap="none" spc="0" dirty="0">
                        <a:ln>
                          <a:noFill/>
                        </a:ln>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8767825"/>
                  </a:ext>
                </a:extLst>
              </a:tr>
              <a:tr h="323446">
                <a:tc>
                  <a:txBody>
                    <a:bodyPr/>
                    <a:lstStyle/>
                    <a:p>
                      <a:r>
                        <a:rPr lang="en-US" sz="1800" b="0" cap="none" spc="0" dirty="0">
                          <a:ln>
                            <a:noFill/>
                          </a:ln>
                          <a:solidFill>
                            <a:schemeClr val="tx1"/>
                          </a:solidFill>
                          <a:effectLst/>
                          <a:latin typeface="Arial" panose="020B0604020202020204" pitchFamily="34" charset="0"/>
                          <a:cs typeface="Arial" panose="020B0604020202020204" pitchFamily="34" charset="0"/>
                        </a:rPr>
                        <a:t>Memory consumption (GB)</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cap="none" spc="0" dirty="0">
                          <a:ln>
                            <a:noFill/>
                          </a:ln>
                          <a:solidFill>
                            <a:schemeClr val="tx1"/>
                          </a:solidFill>
                          <a:effectLst/>
                          <a:latin typeface="Arial" panose="020B0604020202020204" pitchFamily="34" charset="0"/>
                          <a:cs typeface="Arial" panose="020B0604020202020204" pitchFamily="34" charset="0"/>
                        </a:rPr>
                        <a:t>12</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cap="none" spc="0" dirty="0">
                          <a:ln>
                            <a:noFill/>
                          </a:ln>
                          <a:solidFill>
                            <a:schemeClr val="tx1"/>
                          </a:solidFill>
                          <a:effectLst/>
                          <a:latin typeface="Arial" panose="020B0604020202020204" pitchFamily="34" charset="0"/>
                          <a:cs typeface="Arial" panose="020B0604020202020204" pitchFamily="34" charset="0"/>
                        </a:rPr>
                        <a:t>10</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05012"/>
                  </a:ext>
                </a:extLst>
              </a:tr>
              <a:tr h="323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spc="0" dirty="0">
                          <a:ln>
                            <a:noFill/>
                          </a:ln>
                          <a:solidFill>
                            <a:schemeClr val="tx1"/>
                          </a:solidFill>
                          <a:effectLst/>
                          <a:latin typeface="Arial" panose="020B0604020202020204" pitchFamily="34" charset="0"/>
                          <a:cs typeface="Arial" panose="020B0604020202020204" pitchFamily="34" charset="0"/>
                        </a:rPr>
                        <a:t>Average GPU utilization (%)</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cap="none" spc="0" dirty="0">
                          <a:ln>
                            <a:noFill/>
                          </a:ln>
                          <a:solidFill>
                            <a:schemeClr val="tx1"/>
                          </a:solidFill>
                          <a:effectLst/>
                          <a:latin typeface="Arial" panose="020B0604020202020204" pitchFamily="34" charset="0"/>
                          <a:cs typeface="Arial" panose="020B0604020202020204" pitchFamily="34" charset="0"/>
                        </a:rPr>
                        <a:t>52.23</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cap="none" spc="0" dirty="0">
                          <a:ln>
                            <a:noFill/>
                          </a:ln>
                          <a:solidFill>
                            <a:schemeClr val="tx1"/>
                          </a:solidFill>
                          <a:effectLst/>
                          <a:latin typeface="Arial" panose="020B0604020202020204" pitchFamily="34" charset="0"/>
                          <a:cs typeface="Arial" panose="020B0604020202020204" pitchFamily="34" charset="0"/>
                        </a:rPr>
                        <a:t>42.27</a:t>
                      </a:r>
                    </a:p>
                  </a:txBody>
                  <a:tcPr marL="84076" marR="84076" marT="42038" marB="420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291404"/>
                  </a:ext>
                </a:extLst>
              </a:tr>
            </a:tbl>
          </a:graphicData>
        </a:graphic>
      </p:graphicFrame>
      <p:sp>
        <p:nvSpPr>
          <p:cNvPr id="7" name="Content Placeholder 2">
            <a:extLst>
              <a:ext uri="{FF2B5EF4-FFF2-40B4-BE49-F238E27FC236}">
                <a16:creationId xmlns:a16="http://schemas.microsoft.com/office/drawing/2014/main" id="{DD266A3C-6093-8246-8D9D-9FC0B2D6DEFF}"/>
              </a:ext>
            </a:extLst>
          </p:cNvPr>
          <p:cNvSpPr txBox="1">
            <a:spLocks/>
          </p:cNvSpPr>
          <p:nvPr/>
        </p:nvSpPr>
        <p:spPr bwMode="auto">
          <a:xfrm>
            <a:off x="897345" y="1212019"/>
            <a:ext cx="7804868" cy="1416878"/>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indent="0">
              <a:buNone/>
            </a:pPr>
            <a:r>
              <a:rPr lang="en-US" kern="0" dirty="0">
                <a:solidFill>
                  <a:srgbClr val="FF3300"/>
                </a:solidFill>
              </a:rPr>
              <a:t>How can we use fewer GPUs and reduce power consumption?</a:t>
            </a:r>
          </a:p>
        </p:txBody>
      </p:sp>
      <p:pic>
        <p:nvPicPr>
          <p:cNvPr id="8" name="Picture 7" descr="A diagram of a graph&#10;&#10;Description automatically generated">
            <a:extLst>
              <a:ext uri="{FF2B5EF4-FFF2-40B4-BE49-F238E27FC236}">
                <a16:creationId xmlns:a16="http://schemas.microsoft.com/office/drawing/2014/main" id="{B460D574-94B7-5F35-AA6B-ADB25A364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103" y="4593934"/>
            <a:ext cx="3768295" cy="1741948"/>
          </a:xfrm>
          <a:prstGeom prst="rect">
            <a:avLst/>
          </a:prstGeom>
        </p:spPr>
      </p:pic>
      <p:grpSp>
        <p:nvGrpSpPr>
          <p:cNvPr id="20" name="Group 19">
            <a:extLst>
              <a:ext uri="{FF2B5EF4-FFF2-40B4-BE49-F238E27FC236}">
                <a16:creationId xmlns:a16="http://schemas.microsoft.com/office/drawing/2014/main" id="{FDE385A9-A557-C577-EB30-D8FF71F9B367}"/>
              </a:ext>
            </a:extLst>
          </p:cNvPr>
          <p:cNvGrpSpPr/>
          <p:nvPr/>
        </p:nvGrpSpPr>
        <p:grpSpPr>
          <a:xfrm>
            <a:off x="6248400" y="2736062"/>
            <a:ext cx="2819400" cy="1954636"/>
            <a:chOff x="6324600" y="2769764"/>
            <a:chExt cx="2819400" cy="1954636"/>
          </a:xfrm>
        </p:grpSpPr>
        <p:sp>
          <p:nvSpPr>
            <p:cNvPr id="15" name="Rectangle 14">
              <a:extLst>
                <a:ext uri="{FF2B5EF4-FFF2-40B4-BE49-F238E27FC236}">
                  <a16:creationId xmlns:a16="http://schemas.microsoft.com/office/drawing/2014/main" id="{6ACBE0ED-3E46-B48A-8570-B6781D651E7B}"/>
                </a:ext>
              </a:extLst>
            </p:cNvPr>
            <p:cNvSpPr/>
            <p:nvPr/>
          </p:nvSpPr>
          <p:spPr bwMode="auto">
            <a:xfrm>
              <a:off x="6324600" y="2801490"/>
              <a:ext cx="2819400" cy="1922910"/>
            </a:xfrm>
            <a:prstGeom prst="rect">
              <a:avLst/>
            </a:prstGeom>
            <a:no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F78D31E1-BB2F-D3CC-BB9F-39B48797CF30}"/>
                </a:ext>
              </a:extLst>
            </p:cNvPr>
            <p:cNvSpPr txBox="1"/>
            <p:nvPr/>
          </p:nvSpPr>
          <p:spPr>
            <a:xfrm>
              <a:off x="6913062" y="2769764"/>
              <a:ext cx="1941557" cy="369332"/>
            </a:xfrm>
            <a:prstGeom prst="rect">
              <a:avLst/>
            </a:prstGeom>
            <a:noFill/>
          </p:spPr>
          <p:txBody>
            <a:bodyPr wrap="none" rtlCol="0">
              <a:spAutoFit/>
            </a:bodyPr>
            <a:lstStyle/>
            <a:p>
              <a:pPr>
                <a:buNone/>
              </a:pPr>
              <a:r>
                <a:rPr lang="en-US" sz="1800" dirty="0">
                  <a:solidFill>
                    <a:srgbClr val="FF3300"/>
                  </a:solidFill>
                </a:rPr>
                <a:t>No Consolidation</a:t>
              </a:r>
            </a:p>
          </p:txBody>
        </p:sp>
        <p:sp>
          <p:nvSpPr>
            <p:cNvPr id="4" name="Rectangle 3">
              <a:extLst>
                <a:ext uri="{FF2B5EF4-FFF2-40B4-BE49-F238E27FC236}">
                  <a16:creationId xmlns:a16="http://schemas.microsoft.com/office/drawing/2014/main" id="{4D4895FF-CEFF-EB64-F8C1-DC7109963EDA}"/>
                </a:ext>
              </a:extLst>
            </p:cNvPr>
            <p:cNvSpPr/>
            <p:nvPr/>
          </p:nvSpPr>
          <p:spPr bwMode="auto">
            <a:xfrm>
              <a:off x="6459139" y="3591868"/>
              <a:ext cx="1197332" cy="698251"/>
            </a:xfrm>
            <a:prstGeom prst="rect">
              <a:avLst/>
            </a:prstGeom>
            <a:solidFill>
              <a:schemeClr val="accent1">
                <a:lumMod val="20000"/>
                <a:lumOff val="80000"/>
              </a:schemeClr>
            </a:solidFill>
            <a:ln w="25400" cap="flat" cmpd="sng" algn="ctr">
              <a:solidFill>
                <a:schemeClr val="tx1"/>
              </a:solidFill>
              <a:prstDash val="lgDash"/>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70C143C3-5B57-1186-BEDE-2D56E32867A8}"/>
                </a:ext>
              </a:extLst>
            </p:cNvPr>
            <p:cNvSpPr/>
            <p:nvPr/>
          </p:nvSpPr>
          <p:spPr bwMode="auto">
            <a:xfrm>
              <a:off x="6845352" y="3803251"/>
              <a:ext cx="500857" cy="211138"/>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chemeClr val="tx1"/>
                  </a:solidFill>
                  <a:effectLst/>
                  <a:latin typeface="Arial" charset="0"/>
                </a:rPr>
                <a:t> t1</a:t>
              </a:r>
            </a:p>
          </p:txBody>
        </p:sp>
        <p:sp>
          <p:nvSpPr>
            <p:cNvPr id="16" name="Rectangle 15">
              <a:extLst>
                <a:ext uri="{FF2B5EF4-FFF2-40B4-BE49-F238E27FC236}">
                  <a16:creationId xmlns:a16="http://schemas.microsoft.com/office/drawing/2014/main" id="{4C0E4C5E-3D80-5CB9-476A-C8A8216179D2}"/>
                </a:ext>
              </a:extLst>
            </p:cNvPr>
            <p:cNvSpPr/>
            <p:nvPr/>
          </p:nvSpPr>
          <p:spPr bwMode="auto">
            <a:xfrm>
              <a:off x="7245713" y="3175762"/>
              <a:ext cx="533399" cy="280749"/>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strike="noStrike" cap="none" normalizeH="0" baseline="0" dirty="0">
                  <a:ln>
                    <a:noFill/>
                  </a:ln>
                  <a:solidFill>
                    <a:schemeClr val="tx1"/>
                  </a:solidFill>
                  <a:effectLst/>
                  <a:latin typeface="Arial" charset="0"/>
                </a:rPr>
                <a:t> t1</a:t>
              </a:r>
            </a:p>
          </p:txBody>
        </p:sp>
        <p:sp>
          <p:nvSpPr>
            <p:cNvPr id="5" name="Rectangle 4">
              <a:extLst>
                <a:ext uri="{FF2B5EF4-FFF2-40B4-BE49-F238E27FC236}">
                  <a16:creationId xmlns:a16="http://schemas.microsoft.com/office/drawing/2014/main" id="{18ABA063-219C-CE8A-3462-AE775B9C3ED1}"/>
                </a:ext>
              </a:extLst>
            </p:cNvPr>
            <p:cNvSpPr/>
            <p:nvPr/>
          </p:nvSpPr>
          <p:spPr bwMode="auto">
            <a:xfrm>
              <a:off x="7840684" y="3591867"/>
              <a:ext cx="1197332" cy="698251"/>
            </a:xfrm>
            <a:prstGeom prst="rect">
              <a:avLst/>
            </a:prstGeom>
            <a:solidFill>
              <a:schemeClr val="accent1">
                <a:lumMod val="20000"/>
                <a:lumOff val="80000"/>
              </a:schemeClr>
            </a:solidFill>
            <a:ln w="25400" cap="flat" cmpd="sng" algn="ctr">
              <a:solidFill>
                <a:schemeClr val="tx1"/>
              </a:solidFill>
              <a:prstDash val="lgDash"/>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22F82FE2-0D71-C026-1B75-675D4F7A6756}"/>
                </a:ext>
              </a:extLst>
            </p:cNvPr>
            <p:cNvSpPr/>
            <p:nvPr/>
          </p:nvSpPr>
          <p:spPr bwMode="auto">
            <a:xfrm>
              <a:off x="8206979" y="3803251"/>
              <a:ext cx="500857" cy="211138"/>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chemeClr val="tx1"/>
                  </a:solidFill>
                  <a:effectLst/>
                  <a:latin typeface="Arial" charset="0"/>
                </a:rPr>
                <a:t> t2</a:t>
              </a:r>
            </a:p>
          </p:txBody>
        </p:sp>
        <p:sp>
          <p:nvSpPr>
            <p:cNvPr id="13" name="Rectangle 12">
              <a:extLst>
                <a:ext uri="{FF2B5EF4-FFF2-40B4-BE49-F238E27FC236}">
                  <a16:creationId xmlns:a16="http://schemas.microsoft.com/office/drawing/2014/main" id="{27CF836E-B5BA-B6C1-AE33-E0BA8DC33258}"/>
                </a:ext>
              </a:extLst>
            </p:cNvPr>
            <p:cNvSpPr/>
            <p:nvPr/>
          </p:nvSpPr>
          <p:spPr bwMode="auto">
            <a:xfrm>
              <a:off x="7779112" y="3175762"/>
              <a:ext cx="533399" cy="280749"/>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strike="noStrike" cap="none" normalizeH="0" baseline="0" dirty="0">
                  <a:ln>
                    <a:noFill/>
                  </a:ln>
                  <a:solidFill>
                    <a:schemeClr val="tx1"/>
                  </a:solidFill>
                  <a:effectLst/>
                  <a:latin typeface="Arial" charset="0"/>
                </a:rPr>
                <a:t> t2</a:t>
              </a:r>
            </a:p>
          </p:txBody>
        </p:sp>
        <p:sp>
          <p:nvSpPr>
            <p:cNvPr id="17" name="TextBox 16">
              <a:extLst>
                <a:ext uri="{FF2B5EF4-FFF2-40B4-BE49-F238E27FC236}">
                  <a16:creationId xmlns:a16="http://schemas.microsoft.com/office/drawing/2014/main" id="{3DC1F1D9-64D6-2B39-0D6A-BDA42BC14BE9}"/>
                </a:ext>
              </a:extLst>
            </p:cNvPr>
            <p:cNvSpPr txBox="1"/>
            <p:nvPr/>
          </p:nvSpPr>
          <p:spPr>
            <a:xfrm>
              <a:off x="6635249" y="4282117"/>
              <a:ext cx="877163" cy="369332"/>
            </a:xfrm>
            <a:prstGeom prst="rect">
              <a:avLst/>
            </a:prstGeom>
            <a:noFill/>
          </p:spPr>
          <p:txBody>
            <a:bodyPr wrap="none" rtlCol="0">
              <a:spAutoFit/>
            </a:bodyPr>
            <a:lstStyle/>
            <a:p>
              <a:pPr>
                <a:buNone/>
              </a:pPr>
              <a:r>
                <a:rPr lang="en-US" sz="1800" dirty="0">
                  <a:solidFill>
                    <a:srgbClr val="0066FF"/>
                  </a:solidFill>
                </a:rPr>
                <a:t>GPU 1</a:t>
              </a:r>
            </a:p>
          </p:txBody>
        </p:sp>
        <p:sp>
          <p:nvSpPr>
            <p:cNvPr id="19" name="TextBox 18">
              <a:extLst>
                <a:ext uri="{FF2B5EF4-FFF2-40B4-BE49-F238E27FC236}">
                  <a16:creationId xmlns:a16="http://schemas.microsoft.com/office/drawing/2014/main" id="{F988F67A-4D80-ADDC-570A-9662F263F139}"/>
                </a:ext>
              </a:extLst>
            </p:cNvPr>
            <p:cNvSpPr txBox="1"/>
            <p:nvPr/>
          </p:nvSpPr>
          <p:spPr>
            <a:xfrm>
              <a:off x="8045811" y="4282117"/>
              <a:ext cx="877163" cy="369332"/>
            </a:xfrm>
            <a:prstGeom prst="rect">
              <a:avLst/>
            </a:prstGeom>
            <a:noFill/>
          </p:spPr>
          <p:txBody>
            <a:bodyPr wrap="none" rtlCol="0">
              <a:spAutoFit/>
            </a:bodyPr>
            <a:lstStyle/>
            <a:p>
              <a:pPr>
                <a:buNone/>
              </a:pPr>
              <a:r>
                <a:rPr lang="en-US" sz="1800" dirty="0">
                  <a:solidFill>
                    <a:srgbClr val="0066FF"/>
                  </a:solidFill>
                </a:rPr>
                <a:t>GPU 2</a:t>
              </a:r>
            </a:p>
          </p:txBody>
        </p:sp>
      </p:grpSp>
    </p:spTree>
    <p:extLst>
      <p:ext uri="{BB962C8B-B14F-4D97-AF65-F5344CB8AC3E}">
        <p14:creationId xmlns:p14="http://schemas.microsoft.com/office/powerpoint/2010/main" val="5269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816D-1AE2-5111-EC88-7997CC12B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281BC-AE11-762E-39DD-DF95C177FBB1}"/>
              </a:ext>
            </a:extLst>
          </p:cNvPr>
          <p:cNvSpPr>
            <a:spLocks noGrp="1"/>
          </p:cNvSpPr>
          <p:nvPr>
            <p:ph type="title"/>
          </p:nvPr>
        </p:nvSpPr>
        <p:spPr>
          <a:xfrm>
            <a:off x="762000" y="609600"/>
            <a:ext cx="7924799" cy="533400"/>
          </a:xfrm>
        </p:spPr>
        <p:txBody>
          <a:bodyPr/>
          <a:lstStyle/>
          <a:p>
            <a:r>
              <a:rPr lang="en-US" sz="2800" dirty="0"/>
              <a:t>Can we use fewer GPUs and save power?</a:t>
            </a:r>
          </a:p>
        </p:txBody>
      </p:sp>
      <p:sp>
        <p:nvSpPr>
          <p:cNvPr id="3" name="Content Placeholder 2">
            <a:extLst>
              <a:ext uri="{FF2B5EF4-FFF2-40B4-BE49-F238E27FC236}">
                <a16:creationId xmlns:a16="http://schemas.microsoft.com/office/drawing/2014/main" id="{B586F222-B83D-C680-D86D-9988D2BD69D2}"/>
              </a:ext>
            </a:extLst>
          </p:cNvPr>
          <p:cNvSpPr>
            <a:spLocks noGrp="1"/>
          </p:cNvSpPr>
          <p:nvPr>
            <p:ph idx="1"/>
          </p:nvPr>
        </p:nvSpPr>
        <p:spPr/>
        <p:txBody>
          <a:bodyPr/>
          <a:lstStyle/>
          <a:p>
            <a:r>
              <a:rPr lang="en-US" sz="2000" dirty="0"/>
              <a:t>Task Consolidation</a:t>
            </a:r>
            <a:endParaRPr lang="en-US" sz="1600" dirty="0"/>
          </a:p>
          <a:p>
            <a:pPr lvl="1"/>
            <a:r>
              <a:rPr lang="en-US" sz="1800" dirty="0"/>
              <a:t>ML workloads have time-varying </a:t>
            </a:r>
            <a:r>
              <a:rPr lang="en-US" sz="1800" dirty="0">
                <a:solidFill>
                  <a:srgbClr val="0066FF"/>
                </a:solidFill>
              </a:rPr>
              <a:t>GPU utilization </a:t>
            </a:r>
            <a:r>
              <a:rPr lang="en-US" sz="1800" dirty="0">
                <a:solidFill>
                  <a:schemeClr val="tx2"/>
                </a:solidFill>
              </a:rPr>
              <a:t>[</a:t>
            </a:r>
            <a:r>
              <a:rPr lang="en-US" sz="1800" dirty="0">
                <a:solidFill>
                  <a:srgbClr val="0066FF"/>
                </a:solidFill>
              </a:rPr>
              <a:t>IPCCC’25</a:t>
            </a:r>
            <a:r>
              <a:rPr lang="en-US" sz="1800" dirty="0">
                <a:solidFill>
                  <a:schemeClr val="tx2"/>
                </a:solidFill>
              </a:rPr>
              <a:t>]</a:t>
            </a:r>
            <a:r>
              <a:rPr lang="en-US" sz="1800" dirty="0">
                <a:solidFill>
                  <a:srgbClr val="0066FF"/>
                </a:solidFill>
              </a:rPr>
              <a:t>.</a:t>
            </a:r>
          </a:p>
          <a:p>
            <a:pPr lvl="1"/>
            <a:r>
              <a:rPr lang="en-US" sz="1800" dirty="0"/>
              <a:t>Consolidate tasks with complementary </a:t>
            </a:r>
            <a:r>
              <a:rPr lang="en-US" sz="1800" dirty="0">
                <a:solidFill>
                  <a:srgbClr val="0066FF"/>
                </a:solidFill>
              </a:rPr>
              <a:t>GPU utilization.</a:t>
            </a:r>
          </a:p>
          <a:p>
            <a:pPr lvl="2"/>
            <a:r>
              <a:rPr lang="en-US" sz="1800" dirty="0">
                <a:solidFill>
                  <a:schemeClr val="tx2"/>
                </a:solidFill>
              </a:rPr>
              <a:t>Example: Consolidate a memory-bound kernel with a compute-bound kernel [</a:t>
            </a:r>
            <a:r>
              <a:rPr lang="en-US" sz="1800" dirty="0">
                <a:solidFill>
                  <a:srgbClr val="0066FF"/>
                </a:solidFill>
              </a:rPr>
              <a:t>EuroSys’24</a:t>
            </a:r>
            <a:r>
              <a:rPr lang="en-US" sz="1800" dirty="0">
                <a:solidFill>
                  <a:schemeClr val="tx2"/>
                </a:solidFill>
              </a:rPr>
              <a:t>]</a:t>
            </a:r>
          </a:p>
          <a:p>
            <a:pPr marL="446087" lvl="1" indent="0">
              <a:buNone/>
            </a:pPr>
            <a:endParaRPr lang="en-US" sz="1600" dirty="0"/>
          </a:p>
          <a:p>
            <a:pPr marL="446087" lvl="1" indent="0">
              <a:buNone/>
            </a:pPr>
            <a:endParaRPr lang="en-US" sz="1600" dirty="0"/>
          </a:p>
          <a:p>
            <a:r>
              <a:rPr lang="en-US" sz="2000" dirty="0"/>
              <a:t>Power Savings:</a:t>
            </a:r>
          </a:p>
          <a:p>
            <a:pPr lvl="1"/>
            <a:r>
              <a:rPr lang="en-US" sz="1800" dirty="0"/>
              <a:t>Active GPUs → Dynamic Frequency Scaling (DFS)</a:t>
            </a:r>
            <a:endParaRPr lang="en-US" sz="1800" i="1" dirty="0"/>
          </a:p>
          <a:p>
            <a:pPr lvl="2"/>
            <a:r>
              <a:rPr lang="en-US" sz="1800" dirty="0"/>
              <a:t>Frequency scaling can affect latency [</a:t>
            </a:r>
            <a:r>
              <a:rPr lang="en-US" sz="1800" dirty="0">
                <a:solidFill>
                  <a:srgbClr val="0066FF"/>
                </a:solidFill>
              </a:rPr>
              <a:t>ICPP’25</a:t>
            </a:r>
            <a:r>
              <a:rPr lang="en-US" sz="1800" dirty="0"/>
              <a:t>].</a:t>
            </a:r>
          </a:p>
          <a:p>
            <a:pPr lvl="2"/>
            <a:r>
              <a:rPr lang="en-US" sz="1800" dirty="0"/>
              <a:t>Training tasks also have SLAs [</a:t>
            </a:r>
            <a:r>
              <a:rPr lang="en-US" sz="1800" dirty="0">
                <a:solidFill>
                  <a:srgbClr val="0066FF"/>
                </a:solidFill>
              </a:rPr>
              <a:t>SoCC’21</a:t>
            </a:r>
            <a:r>
              <a:rPr lang="en-US" sz="1800" dirty="0"/>
              <a:t>].</a:t>
            </a:r>
          </a:p>
          <a:p>
            <a:endParaRPr lang="en-US" sz="2000" dirty="0"/>
          </a:p>
        </p:txBody>
      </p:sp>
      <p:sp>
        <p:nvSpPr>
          <p:cNvPr id="6" name="Content Placeholder 2">
            <a:extLst>
              <a:ext uri="{FF2B5EF4-FFF2-40B4-BE49-F238E27FC236}">
                <a16:creationId xmlns:a16="http://schemas.microsoft.com/office/drawing/2014/main" id="{33240579-D213-F33D-88F0-C94FAB8D85A2}"/>
              </a:ext>
            </a:extLst>
          </p:cNvPr>
          <p:cNvSpPr txBox="1">
            <a:spLocks/>
          </p:cNvSpPr>
          <p:nvPr/>
        </p:nvSpPr>
        <p:spPr bwMode="auto">
          <a:xfrm>
            <a:off x="762000" y="1369754"/>
            <a:ext cx="7804868" cy="1536451"/>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indent="0">
              <a:buNone/>
            </a:pPr>
            <a:r>
              <a:rPr lang="en-US" b="1" dirty="0">
                <a:solidFill>
                  <a:srgbClr val="FF3300"/>
                </a:solidFill>
              </a:rPr>
              <a:t>How do we determine whether the tasks are good candidates for consolidation?</a:t>
            </a:r>
            <a:r>
              <a:rPr lang="en-US" dirty="0">
                <a:solidFill>
                  <a:srgbClr val="FF3300"/>
                </a:solidFill>
              </a:rPr>
              <a:t> </a:t>
            </a:r>
          </a:p>
          <a:p>
            <a:pPr marL="0" indent="0">
              <a:buNone/>
            </a:pPr>
            <a:r>
              <a:rPr lang="en-US" b="1" dirty="0">
                <a:solidFill>
                  <a:srgbClr val="0066FF"/>
                </a:solidFill>
              </a:rPr>
              <a:t>Correlation Analysis</a:t>
            </a:r>
          </a:p>
          <a:p>
            <a:pPr marL="0" indent="0">
              <a:buNone/>
            </a:pPr>
            <a:endParaRPr lang="en-US" dirty="0">
              <a:solidFill>
                <a:srgbClr val="FF0000"/>
              </a:solidFill>
            </a:endParaRPr>
          </a:p>
        </p:txBody>
      </p:sp>
      <p:sp>
        <p:nvSpPr>
          <p:cNvPr id="7" name="Content Placeholder 2">
            <a:extLst>
              <a:ext uri="{FF2B5EF4-FFF2-40B4-BE49-F238E27FC236}">
                <a16:creationId xmlns:a16="http://schemas.microsoft.com/office/drawing/2014/main" id="{CF38C6E0-A360-ADF3-A852-0CBB623546B9}"/>
              </a:ext>
            </a:extLst>
          </p:cNvPr>
          <p:cNvSpPr txBox="1">
            <a:spLocks/>
          </p:cNvSpPr>
          <p:nvPr/>
        </p:nvSpPr>
        <p:spPr bwMode="auto">
          <a:xfrm>
            <a:off x="669566" y="3554891"/>
            <a:ext cx="7804868" cy="1631202"/>
          </a:xfrm>
          <a:prstGeom prst="rect">
            <a:avLst/>
          </a:prstGeom>
          <a:solidFill>
            <a:srgbClr val="CCFFCC"/>
          </a:solidFill>
          <a:ln cap="rnd">
            <a:solidFill>
              <a:schemeClr val="tx1"/>
            </a:solidFill>
            <a:extLst>
              <a:ext uri="{C807C97D-BFC1-408E-A445-0C87EB9F89A2}">
                <ask:lineSketchStyleProps xmlns:ask="http://schemas.microsoft.com/office/drawing/2018/sketchyshapes" sd="3866449665">
                  <a:custGeom>
                    <a:avLst/>
                    <a:gdLst>
                      <a:gd name="connsiteX0" fmla="*/ 0 w 7937438"/>
                      <a:gd name="connsiteY0" fmla="*/ 0 h 2035174"/>
                      <a:gd name="connsiteX1" fmla="*/ 487585 w 7937438"/>
                      <a:gd name="connsiteY1" fmla="*/ 0 h 2035174"/>
                      <a:gd name="connsiteX2" fmla="*/ 1213294 w 7937438"/>
                      <a:gd name="connsiteY2" fmla="*/ 0 h 2035174"/>
                      <a:gd name="connsiteX3" fmla="*/ 1939003 w 7937438"/>
                      <a:gd name="connsiteY3" fmla="*/ 0 h 2035174"/>
                      <a:gd name="connsiteX4" fmla="*/ 2505963 w 7937438"/>
                      <a:gd name="connsiteY4" fmla="*/ 0 h 2035174"/>
                      <a:gd name="connsiteX5" fmla="*/ 2914174 w 7937438"/>
                      <a:gd name="connsiteY5" fmla="*/ 0 h 2035174"/>
                      <a:gd name="connsiteX6" fmla="*/ 3401759 w 7937438"/>
                      <a:gd name="connsiteY6" fmla="*/ 0 h 2035174"/>
                      <a:gd name="connsiteX7" fmla="*/ 3730596 w 7937438"/>
                      <a:gd name="connsiteY7" fmla="*/ 0 h 2035174"/>
                      <a:gd name="connsiteX8" fmla="*/ 4059433 w 7937438"/>
                      <a:gd name="connsiteY8" fmla="*/ 0 h 2035174"/>
                      <a:gd name="connsiteX9" fmla="*/ 4785141 w 7937438"/>
                      <a:gd name="connsiteY9" fmla="*/ 0 h 2035174"/>
                      <a:gd name="connsiteX10" fmla="*/ 5193352 w 7937438"/>
                      <a:gd name="connsiteY10" fmla="*/ 0 h 2035174"/>
                      <a:gd name="connsiteX11" fmla="*/ 5522189 w 7937438"/>
                      <a:gd name="connsiteY11" fmla="*/ 0 h 2035174"/>
                      <a:gd name="connsiteX12" fmla="*/ 6009774 w 7937438"/>
                      <a:gd name="connsiteY12" fmla="*/ 0 h 2035174"/>
                      <a:gd name="connsiteX13" fmla="*/ 6735483 w 7937438"/>
                      <a:gd name="connsiteY13" fmla="*/ 0 h 2035174"/>
                      <a:gd name="connsiteX14" fmla="*/ 7381817 w 7937438"/>
                      <a:gd name="connsiteY14" fmla="*/ 0 h 2035174"/>
                      <a:gd name="connsiteX15" fmla="*/ 7937438 w 7937438"/>
                      <a:gd name="connsiteY15" fmla="*/ 0 h 2035174"/>
                      <a:gd name="connsiteX16" fmla="*/ 7937438 w 7937438"/>
                      <a:gd name="connsiteY16" fmla="*/ 468090 h 2035174"/>
                      <a:gd name="connsiteX17" fmla="*/ 7937438 w 7937438"/>
                      <a:gd name="connsiteY17" fmla="*/ 956532 h 2035174"/>
                      <a:gd name="connsiteX18" fmla="*/ 7937438 w 7937438"/>
                      <a:gd name="connsiteY18" fmla="*/ 1485677 h 2035174"/>
                      <a:gd name="connsiteX19" fmla="*/ 7937438 w 7937438"/>
                      <a:gd name="connsiteY19" fmla="*/ 2035174 h 2035174"/>
                      <a:gd name="connsiteX20" fmla="*/ 7608601 w 7937438"/>
                      <a:gd name="connsiteY20" fmla="*/ 2035174 h 2035174"/>
                      <a:gd name="connsiteX21" fmla="*/ 7279765 w 7937438"/>
                      <a:gd name="connsiteY21" fmla="*/ 2035174 h 2035174"/>
                      <a:gd name="connsiteX22" fmla="*/ 6792179 w 7937438"/>
                      <a:gd name="connsiteY22" fmla="*/ 2035174 h 2035174"/>
                      <a:gd name="connsiteX23" fmla="*/ 6066470 w 7937438"/>
                      <a:gd name="connsiteY23" fmla="*/ 2035174 h 2035174"/>
                      <a:gd name="connsiteX24" fmla="*/ 5737634 w 7937438"/>
                      <a:gd name="connsiteY24" fmla="*/ 2035174 h 2035174"/>
                      <a:gd name="connsiteX25" fmla="*/ 5329423 w 7937438"/>
                      <a:gd name="connsiteY25" fmla="*/ 2035174 h 2035174"/>
                      <a:gd name="connsiteX26" fmla="*/ 4603714 w 7937438"/>
                      <a:gd name="connsiteY26" fmla="*/ 2035174 h 2035174"/>
                      <a:gd name="connsiteX27" fmla="*/ 3878005 w 7937438"/>
                      <a:gd name="connsiteY27" fmla="*/ 2035174 h 2035174"/>
                      <a:gd name="connsiteX28" fmla="*/ 3549169 w 7937438"/>
                      <a:gd name="connsiteY28" fmla="*/ 2035174 h 2035174"/>
                      <a:gd name="connsiteX29" fmla="*/ 3140958 w 7937438"/>
                      <a:gd name="connsiteY29" fmla="*/ 2035174 h 2035174"/>
                      <a:gd name="connsiteX30" fmla="*/ 2812121 w 7937438"/>
                      <a:gd name="connsiteY30" fmla="*/ 2035174 h 2035174"/>
                      <a:gd name="connsiteX31" fmla="*/ 2086412 w 7937438"/>
                      <a:gd name="connsiteY31" fmla="*/ 2035174 h 2035174"/>
                      <a:gd name="connsiteX32" fmla="*/ 1757576 w 7937438"/>
                      <a:gd name="connsiteY32" fmla="*/ 2035174 h 2035174"/>
                      <a:gd name="connsiteX33" fmla="*/ 1269990 w 7937438"/>
                      <a:gd name="connsiteY33" fmla="*/ 2035174 h 2035174"/>
                      <a:gd name="connsiteX34" fmla="*/ 782405 w 7937438"/>
                      <a:gd name="connsiteY34" fmla="*/ 2035174 h 2035174"/>
                      <a:gd name="connsiteX35" fmla="*/ 0 w 7937438"/>
                      <a:gd name="connsiteY35" fmla="*/ 2035174 h 2035174"/>
                      <a:gd name="connsiteX36" fmla="*/ 0 w 7937438"/>
                      <a:gd name="connsiteY36" fmla="*/ 1587436 h 2035174"/>
                      <a:gd name="connsiteX37" fmla="*/ 0 w 7937438"/>
                      <a:gd name="connsiteY37" fmla="*/ 1037939 h 2035174"/>
                      <a:gd name="connsiteX38" fmla="*/ 0 w 7937438"/>
                      <a:gd name="connsiteY38" fmla="*/ 549497 h 2035174"/>
                      <a:gd name="connsiteX39" fmla="*/ 0 w 7937438"/>
                      <a:gd name="connsiteY39" fmla="*/ 0 h 20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438" h="2035174" fill="none" extrusionOk="0">
                        <a:moveTo>
                          <a:pt x="0" y="0"/>
                        </a:moveTo>
                        <a:cubicBezTo>
                          <a:pt x="101014" y="-13083"/>
                          <a:pt x="292051" y="50792"/>
                          <a:pt x="487585" y="0"/>
                        </a:cubicBezTo>
                        <a:cubicBezTo>
                          <a:pt x="683119" y="-50792"/>
                          <a:pt x="913591" y="1211"/>
                          <a:pt x="1213294" y="0"/>
                        </a:cubicBezTo>
                        <a:cubicBezTo>
                          <a:pt x="1512997" y="-1211"/>
                          <a:pt x="1725400" y="51287"/>
                          <a:pt x="1939003" y="0"/>
                        </a:cubicBezTo>
                        <a:cubicBezTo>
                          <a:pt x="2152606" y="-51287"/>
                          <a:pt x="2368691" y="35264"/>
                          <a:pt x="2505963" y="0"/>
                        </a:cubicBezTo>
                        <a:cubicBezTo>
                          <a:pt x="2643235" y="-35264"/>
                          <a:pt x="2716986" y="20317"/>
                          <a:pt x="2914174" y="0"/>
                        </a:cubicBezTo>
                        <a:cubicBezTo>
                          <a:pt x="3111362" y="-20317"/>
                          <a:pt x="3185111" y="47877"/>
                          <a:pt x="3401759" y="0"/>
                        </a:cubicBezTo>
                        <a:cubicBezTo>
                          <a:pt x="3618407" y="-47877"/>
                          <a:pt x="3614583" y="521"/>
                          <a:pt x="3730596" y="0"/>
                        </a:cubicBezTo>
                        <a:cubicBezTo>
                          <a:pt x="3846609" y="-521"/>
                          <a:pt x="3927715" y="10113"/>
                          <a:pt x="4059433" y="0"/>
                        </a:cubicBezTo>
                        <a:cubicBezTo>
                          <a:pt x="4191151" y="-10113"/>
                          <a:pt x="4518382" y="28111"/>
                          <a:pt x="4785141" y="0"/>
                        </a:cubicBezTo>
                        <a:cubicBezTo>
                          <a:pt x="5051900" y="-28111"/>
                          <a:pt x="5016253" y="35378"/>
                          <a:pt x="5193352" y="0"/>
                        </a:cubicBezTo>
                        <a:cubicBezTo>
                          <a:pt x="5370451" y="-35378"/>
                          <a:pt x="5416369" y="24812"/>
                          <a:pt x="5522189" y="0"/>
                        </a:cubicBezTo>
                        <a:cubicBezTo>
                          <a:pt x="5628009" y="-24812"/>
                          <a:pt x="5829451" y="6868"/>
                          <a:pt x="6009774" y="0"/>
                        </a:cubicBezTo>
                        <a:cubicBezTo>
                          <a:pt x="6190097" y="-6868"/>
                          <a:pt x="6388615" y="15829"/>
                          <a:pt x="6735483" y="0"/>
                        </a:cubicBezTo>
                        <a:cubicBezTo>
                          <a:pt x="7082351" y="-15829"/>
                          <a:pt x="7145845" y="71710"/>
                          <a:pt x="7381817" y="0"/>
                        </a:cubicBezTo>
                        <a:cubicBezTo>
                          <a:pt x="7617789" y="-71710"/>
                          <a:pt x="7799092" y="56424"/>
                          <a:pt x="7937438" y="0"/>
                        </a:cubicBezTo>
                        <a:cubicBezTo>
                          <a:pt x="7941473" y="222835"/>
                          <a:pt x="7904199" y="295389"/>
                          <a:pt x="7937438" y="468090"/>
                        </a:cubicBezTo>
                        <a:cubicBezTo>
                          <a:pt x="7970677" y="640791"/>
                          <a:pt x="7892220" y="820279"/>
                          <a:pt x="7937438" y="956532"/>
                        </a:cubicBezTo>
                        <a:cubicBezTo>
                          <a:pt x="7982656" y="1092785"/>
                          <a:pt x="7884690" y="1226719"/>
                          <a:pt x="7937438" y="1485677"/>
                        </a:cubicBezTo>
                        <a:cubicBezTo>
                          <a:pt x="7990186" y="1744635"/>
                          <a:pt x="7888225" y="1839070"/>
                          <a:pt x="7937438" y="2035174"/>
                        </a:cubicBezTo>
                        <a:cubicBezTo>
                          <a:pt x="7807495" y="2054154"/>
                          <a:pt x="7750787" y="2025769"/>
                          <a:pt x="7608601" y="2035174"/>
                        </a:cubicBezTo>
                        <a:cubicBezTo>
                          <a:pt x="7466415" y="2044579"/>
                          <a:pt x="7392874" y="1997628"/>
                          <a:pt x="7279765" y="2035174"/>
                        </a:cubicBezTo>
                        <a:cubicBezTo>
                          <a:pt x="7166656" y="2072720"/>
                          <a:pt x="6907150" y="2004575"/>
                          <a:pt x="6792179" y="2035174"/>
                        </a:cubicBezTo>
                        <a:cubicBezTo>
                          <a:pt x="6677208" y="2065773"/>
                          <a:pt x="6253074" y="1969743"/>
                          <a:pt x="6066470" y="2035174"/>
                        </a:cubicBezTo>
                        <a:cubicBezTo>
                          <a:pt x="5879866" y="2100605"/>
                          <a:pt x="5831971" y="2008777"/>
                          <a:pt x="5737634" y="2035174"/>
                        </a:cubicBezTo>
                        <a:cubicBezTo>
                          <a:pt x="5643297" y="2061571"/>
                          <a:pt x="5446255" y="1992908"/>
                          <a:pt x="5329423" y="2035174"/>
                        </a:cubicBezTo>
                        <a:cubicBezTo>
                          <a:pt x="5212591" y="2077440"/>
                          <a:pt x="4911655" y="1997170"/>
                          <a:pt x="4603714" y="2035174"/>
                        </a:cubicBezTo>
                        <a:cubicBezTo>
                          <a:pt x="4295773" y="2073178"/>
                          <a:pt x="4121983" y="1987224"/>
                          <a:pt x="3878005" y="2035174"/>
                        </a:cubicBezTo>
                        <a:cubicBezTo>
                          <a:pt x="3634027" y="2083124"/>
                          <a:pt x="3665803" y="2034153"/>
                          <a:pt x="3549169" y="2035174"/>
                        </a:cubicBezTo>
                        <a:cubicBezTo>
                          <a:pt x="3432535" y="2036195"/>
                          <a:pt x="3239437" y="2019179"/>
                          <a:pt x="3140958" y="2035174"/>
                        </a:cubicBezTo>
                        <a:cubicBezTo>
                          <a:pt x="3042479" y="2051169"/>
                          <a:pt x="2928747" y="2024304"/>
                          <a:pt x="2812121" y="2035174"/>
                        </a:cubicBezTo>
                        <a:cubicBezTo>
                          <a:pt x="2695495" y="2046044"/>
                          <a:pt x="2419878" y="2007897"/>
                          <a:pt x="2086412" y="2035174"/>
                        </a:cubicBezTo>
                        <a:cubicBezTo>
                          <a:pt x="1752946" y="2062451"/>
                          <a:pt x="1909453" y="2028549"/>
                          <a:pt x="1757576" y="2035174"/>
                        </a:cubicBezTo>
                        <a:cubicBezTo>
                          <a:pt x="1605699" y="2041799"/>
                          <a:pt x="1413830" y="2013622"/>
                          <a:pt x="1269990" y="2035174"/>
                        </a:cubicBezTo>
                        <a:cubicBezTo>
                          <a:pt x="1126150" y="2056726"/>
                          <a:pt x="881785" y="1996416"/>
                          <a:pt x="782405" y="2035174"/>
                        </a:cubicBezTo>
                        <a:cubicBezTo>
                          <a:pt x="683026" y="2073932"/>
                          <a:pt x="381749" y="1941673"/>
                          <a:pt x="0" y="2035174"/>
                        </a:cubicBezTo>
                        <a:cubicBezTo>
                          <a:pt x="-24998" y="1910817"/>
                          <a:pt x="40516" y="1717801"/>
                          <a:pt x="0" y="1587436"/>
                        </a:cubicBezTo>
                        <a:cubicBezTo>
                          <a:pt x="-40516" y="1457071"/>
                          <a:pt x="9806" y="1198046"/>
                          <a:pt x="0" y="1037939"/>
                        </a:cubicBezTo>
                        <a:cubicBezTo>
                          <a:pt x="-9806" y="877832"/>
                          <a:pt x="33442" y="716422"/>
                          <a:pt x="0" y="549497"/>
                        </a:cubicBezTo>
                        <a:cubicBezTo>
                          <a:pt x="-33442" y="382572"/>
                          <a:pt x="42763" y="142553"/>
                          <a:pt x="0" y="0"/>
                        </a:cubicBezTo>
                        <a:close/>
                      </a:path>
                      <a:path w="7937438" h="2035174" stroke="0" extrusionOk="0">
                        <a:moveTo>
                          <a:pt x="0" y="0"/>
                        </a:moveTo>
                        <a:cubicBezTo>
                          <a:pt x="196086" y="-868"/>
                          <a:pt x="295782" y="4731"/>
                          <a:pt x="566960" y="0"/>
                        </a:cubicBezTo>
                        <a:cubicBezTo>
                          <a:pt x="838138" y="-4731"/>
                          <a:pt x="954828" y="21390"/>
                          <a:pt x="1213294" y="0"/>
                        </a:cubicBezTo>
                        <a:cubicBezTo>
                          <a:pt x="1471760" y="-21390"/>
                          <a:pt x="1398801" y="4191"/>
                          <a:pt x="1542131" y="0"/>
                        </a:cubicBezTo>
                        <a:cubicBezTo>
                          <a:pt x="1685461" y="-4191"/>
                          <a:pt x="1720013" y="24417"/>
                          <a:pt x="1870968" y="0"/>
                        </a:cubicBezTo>
                        <a:cubicBezTo>
                          <a:pt x="2021923" y="-24417"/>
                          <a:pt x="2374524" y="36223"/>
                          <a:pt x="2517302" y="0"/>
                        </a:cubicBezTo>
                        <a:cubicBezTo>
                          <a:pt x="2660080" y="-36223"/>
                          <a:pt x="2893664" y="2287"/>
                          <a:pt x="3084262" y="0"/>
                        </a:cubicBezTo>
                        <a:cubicBezTo>
                          <a:pt x="3274860" y="-2287"/>
                          <a:pt x="3484980" y="19640"/>
                          <a:pt x="3809970" y="0"/>
                        </a:cubicBezTo>
                        <a:cubicBezTo>
                          <a:pt x="4134960" y="-19640"/>
                          <a:pt x="3994197" y="22138"/>
                          <a:pt x="4138807" y="0"/>
                        </a:cubicBezTo>
                        <a:cubicBezTo>
                          <a:pt x="4283417" y="-22138"/>
                          <a:pt x="4400189" y="19400"/>
                          <a:pt x="4547018" y="0"/>
                        </a:cubicBezTo>
                        <a:cubicBezTo>
                          <a:pt x="4693847" y="-19400"/>
                          <a:pt x="5028830" y="50666"/>
                          <a:pt x="5272727" y="0"/>
                        </a:cubicBezTo>
                        <a:cubicBezTo>
                          <a:pt x="5516624" y="-50666"/>
                          <a:pt x="5842288" y="81665"/>
                          <a:pt x="5998435" y="0"/>
                        </a:cubicBezTo>
                        <a:cubicBezTo>
                          <a:pt x="6154582" y="-81665"/>
                          <a:pt x="6275905" y="21530"/>
                          <a:pt x="6406646" y="0"/>
                        </a:cubicBezTo>
                        <a:cubicBezTo>
                          <a:pt x="6537387" y="-21530"/>
                          <a:pt x="6883307" y="86488"/>
                          <a:pt x="7132355" y="0"/>
                        </a:cubicBezTo>
                        <a:cubicBezTo>
                          <a:pt x="7381403" y="-86488"/>
                          <a:pt x="7550334" y="32703"/>
                          <a:pt x="7937438" y="0"/>
                        </a:cubicBezTo>
                        <a:cubicBezTo>
                          <a:pt x="7989240" y="205572"/>
                          <a:pt x="7923672" y="417740"/>
                          <a:pt x="7937438" y="549497"/>
                        </a:cubicBezTo>
                        <a:cubicBezTo>
                          <a:pt x="7951204" y="681254"/>
                          <a:pt x="7899557" y="865016"/>
                          <a:pt x="7937438" y="1078642"/>
                        </a:cubicBezTo>
                        <a:cubicBezTo>
                          <a:pt x="7975319" y="1292269"/>
                          <a:pt x="7857167" y="1735013"/>
                          <a:pt x="7937438" y="2035174"/>
                        </a:cubicBezTo>
                        <a:cubicBezTo>
                          <a:pt x="7856339" y="2048408"/>
                          <a:pt x="7738068" y="2022752"/>
                          <a:pt x="7608601" y="2035174"/>
                        </a:cubicBezTo>
                        <a:cubicBezTo>
                          <a:pt x="7479134" y="2047596"/>
                          <a:pt x="7172827" y="1999880"/>
                          <a:pt x="6962267" y="2035174"/>
                        </a:cubicBezTo>
                        <a:cubicBezTo>
                          <a:pt x="6751707" y="2070468"/>
                          <a:pt x="6451898" y="1959698"/>
                          <a:pt x="6236558" y="2035174"/>
                        </a:cubicBezTo>
                        <a:cubicBezTo>
                          <a:pt x="6021218" y="2110650"/>
                          <a:pt x="5685174" y="2005028"/>
                          <a:pt x="5510850" y="2035174"/>
                        </a:cubicBezTo>
                        <a:cubicBezTo>
                          <a:pt x="5336526" y="2065320"/>
                          <a:pt x="4951946" y="2003726"/>
                          <a:pt x="4785141" y="2035174"/>
                        </a:cubicBezTo>
                        <a:cubicBezTo>
                          <a:pt x="4618336" y="2066622"/>
                          <a:pt x="4393752" y="1981010"/>
                          <a:pt x="4138807" y="2035174"/>
                        </a:cubicBezTo>
                        <a:cubicBezTo>
                          <a:pt x="3883862" y="2089338"/>
                          <a:pt x="3910150" y="2034634"/>
                          <a:pt x="3809970" y="2035174"/>
                        </a:cubicBezTo>
                        <a:cubicBezTo>
                          <a:pt x="3709790" y="2035714"/>
                          <a:pt x="3317631" y="2013160"/>
                          <a:pt x="3163636" y="2035174"/>
                        </a:cubicBezTo>
                        <a:cubicBezTo>
                          <a:pt x="3009641" y="2057188"/>
                          <a:pt x="2947653" y="2019265"/>
                          <a:pt x="2834799" y="2035174"/>
                        </a:cubicBezTo>
                        <a:cubicBezTo>
                          <a:pt x="2721945" y="2051083"/>
                          <a:pt x="2460357" y="1999843"/>
                          <a:pt x="2188465" y="2035174"/>
                        </a:cubicBezTo>
                        <a:cubicBezTo>
                          <a:pt x="1916573" y="2070505"/>
                          <a:pt x="1876646" y="1986642"/>
                          <a:pt x="1780254" y="2035174"/>
                        </a:cubicBezTo>
                        <a:cubicBezTo>
                          <a:pt x="1683862" y="2083706"/>
                          <a:pt x="1384652" y="1969621"/>
                          <a:pt x="1213294" y="2035174"/>
                        </a:cubicBezTo>
                        <a:cubicBezTo>
                          <a:pt x="1041936" y="2100727"/>
                          <a:pt x="965166" y="2022197"/>
                          <a:pt x="725709" y="2035174"/>
                        </a:cubicBezTo>
                        <a:cubicBezTo>
                          <a:pt x="486253" y="2048151"/>
                          <a:pt x="323136" y="2013166"/>
                          <a:pt x="0" y="2035174"/>
                        </a:cubicBezTo>
                        <a:cubicBezTo>
                          <a:pt x="-35420" y="1898954"/>
                          <a:pt x="57802" y="1662759"/>
                          <a:pt x="0" y="1526381"/>
                        </a:cubicBezTo>
                        <a:cubicBezTo>
                          <a:pt x="-57802" y="1390003"/>
                          <a:pt x="21428" y="1280026"/>
                          <a:pt x="0" y="1078642"/>
                        </a:cubicBezTo>
                        <a:cubicBezTo>
                          <a:pt x="-21428" y="877258"/>
                          <a:pt x="17170" y="641271"/>
                          <a:pt x="0" y="529145"/>
                        </a:cubicBezTo>
                        <a:cubicBezTo>
                          <a:pt x="-17170" y="417019"/>
                          <a:pt x="46230" y="158323"/>
                          <a:pt x="0" y="0"/>
                        </a:cubicBezTo>
                        <a:close/>
                      </a:path>
                    </a:pathLst>
                  </a:custGeom>
                  <ask:type>
                    <ask:lineSketchNone/>
                  </ask:type>
                </ask:lineSketchStyleProps>
              </a:ext>
            </a:extLst>
          </a:ln>
          <a:effectLst>
            <a:outerShdw blurRad="50800" dist="38100" dir="5400000" algn="t" rotWithShape="0">
              <a:prstClr val="black">
                <a:alpha val="40000"/>
              </a:prstClr>
            </a:outerShdw>
          </a:effectLst>
        </p:spPr>
        <p:txBody>
          <a:bodyPr vert="horz" wrap="square" lIns="91176" tIns="45588" rIns="91176" bIns="45588" numCol="1" anchor="t" anchorCtr="0" compatLnSpc="1">
            <a:prstTxWarp prst="textNoShape">
              <a:avLst/>
            </a:prstTxWarp>
          </a:bodyPr>
          <a:lstStyle>
            <a:lvl1pPr marL="342900" indent="-342900" algn="l" rtl="0" eaLnBrk="0" fontAlgn="base" hangingPunct="0">
              <a:spcBef>
                <a:spcPct val="20000"/>
              </a:spcBef>
              <a:spcAft>
                <a:spcPct val="0"/>
              </a:spcAft>
              <a:buClr>
                <a:srgbClr val="961C1F"/>
              </a:buClr>
              <a:buFont typeface="Wingdings" pitchFamily="2" charset="2"/>
              <a:buChar char="§"/>
              <a:defRPr sz="2800">
                <a:solidFill>
                  <a:schemeClr val="tx1"/>
                </a:solidFill>
                <a:latin typeface="+mn-lt"/>
                <a:ea typeface="+mn-ea"/>
                <a:cs typeface="+mn-cs"/>
              </a:defRPr>
            </a:lvl1pPr>
            <a:lvl2pPr marL="730250" indent="-284163" algn="l" rtl="0" eaLnBrk="0" fontAlgn="base" hangingPunct="0">
              <a:spcBef>
                <a:spcPct val="20000"/>
              </a:spcBef>
              <a:spcAft>
                <a:spcPct val="0"/>
              </a:spcAft>
              <a:buClr>
                <a:srgbClr val="961C1F"/>
              </a:buClr>
              <a:buFont typeface="Wingdings" pitchFamily="2" charset="2"/>
              <a:buChar char="§"/>
              <a:defRPr sz="2400">
                <a:solidFill>
                  <a:schemeClr val="tx1"/>
                </a:solidFill>
                <a:latin typeface="+mn-lt"/>
              </a:defRPr>
            </a:lvl2pPr>
            <a:lvl3pPr marL="1062038" indent="-228600" algn="l" rtl="0" eaLnBrk="0" fontAlgn="base" hangingPunct="0">
              <a:spcBef>
                <a:spcPct val="20000"/>
              </a:spcBef>
              <a:spcAft>
                <a:spcPct val="0"/>
              </a:spcAft>
              <a:buClr>
                <a:srgbClr val="961C1F"/>
              </a:buClr>
              <a:buFont typeface="Wingdings" pitchFamily="2" charset="2"/>
              <a:buChar char="§"/>
              <a:defRPr sz="2000">
                <a:solidFill>
                  <a:schemeClr val="tx1"/>
                </a:solidFill>
                <a:latin typeface="+mn-lt"/>
              </a:defRPr>
            </a:lvl3pPr>
            <a:lvl4pPr marL="1392238" indent="-228600" algn="l" rtl="0" eaLnBrk="0" fontAlgn="base" hangingPunct="0">
              <a:spcBef>
                <a:spcPct val="20000"/>
              </a:spcBef>
              <a:spcAft>
                <a:spcPct val="0"/>
              </a:spcAft>
              <a:buClr>
                <a:srgbClr val="961C1F"/>
              </a:buClr>
              <a:buFont typeface="Wingdings" pitchFamily="2" charset="2"/>
              <a:buChar char="§"/>
              <a:defRPr sz="1800">
                <a:solidFill>
                  <a:schemeClr val="tx1"/>
                </a:solidFill>
                <a:latin typeface="+mn-lt"/>
              </a:defRPr>
            </a:lvl4pPr>
            <a:lvl5pPr marL="1722438" indent="-228600" algn="l" rtl="0" eaLnBrk="0" fontAlgn="base" hangingPunct="0">
              <a:spcBef>
                <a:spcPct val="20000"/>
              </a:spcBef>
              <a:spcAft>
                <a:spcPct val="0"/>
              </a:spcAft>
              <a:buClr>
                <a:srgbClr val="961C1F"/>
              </a:buClr>
              <a:buFont typeface="Wingdings" pitchFamily="2" charset="2"/>
              <a:buChar char="§"/>
              <a:defRPr sz="1600">
                <a:solidFill>
                  <a:schemeClr val="tx1"/>
                </a:solidFill>
                <a:latin typeface="+mn-lt"/>
              </a:defRPr>
            </a:lvl5pPr>
            <a:lvl6pPr marL="2179638" indent="-228600" algn="l" rtl="0" eaLnBrk="0" fontAlgn="base" hangingPunct="0">
              <a:spcBef>
                <a:spcPct val="20000"/>
              </a:spcBef>
              <a:spcAft>
                <a:spcPct val="0"/>
              </a:spcAft>
              <a:buClr>
                <a:schemeClr val="tx1"/>
              </a:buClr>
              <a:buChar char="•"/>
              <a:defRPr sz="1400">
                <a:solidFill>
                  <a:schemeClr val="tx1"/>
                </a:solidFill>
                <a:latin typeface="+mn-lt"/>
              </a:defRPr>
            </a:lvl6pPr>
            <a:lvl7pPr marL="2636838" indent="-228600" algn="l" rtl="0" eaLnBrk="0" fontAlgn="base" hangingPunct="0">
              <a:spcBef>
                <a:spcPct val="20000"/>
              </a:spcBef>
              <a:spcAft>
                <a:spcPct val="0"/>
              </a:spcAft>
              <a:buClr>
                <a:schemeClr val="tx1"/>
              </a:buClr>
              <a:buChar char="•"/>
              <a:defRPr sz="1400">
                <a:solidFill>
                  <a:schemeClr val="tx1"/>
                </a:solidFill>
                <a:latin typeface="+mn-lt"/>
              </a:defRPr>
            </a:lvl7pPr>
            <a:lvl8pPr marL="3094038" indent="-228600" algn="l" rtl="0" eaLnBrk="0" fontAlgn="base" hangingPunct="0">
              <a:spcBef>
                <a:spcPct val="20000"/>
              </a:spcBef>
              <a:spcAft>
                <a:spcPct val="0"/>
              </a:spcAft>
              <a:buClr>
                <a:schemeClr val="tx1"/>
              </a:buClr>
              <a:buChar char="•"/>
              <a:defRPr sz="1400">
                <a:solidFill>
                  <a:schemeClr val="tx1"/>
                </a:solidFill>
                <a:latin typeface="+mn-lt"/>
              </a:defRPr>
            </a:lvl8pPr>
            <a:lvl9pPr marL="3551238" indent="-228600" algn="l" rtl="0" eaLnBrk="0" fontAlgn="base" hangingPunct="0">
              <a:spcBef>
                <a:spcPct val="20000"/>
              </a:spcBef>
              <a:spcAft>
                <a:spcPct val="0"/>
              </a:spcAft>
              <a:buClr>
                <a:schemeClr val="tx1"/>
              </a:buClr>
              <a:buChar char="•"/>
              <a:defRPr sz="1400">
                <a:solidFill>
                  <a:schemeClr val="tx1"/>
                </a:solidFill>
                <a:latin typeface="+mn-lt"/>
              </a:defRPr>
            </a:lvl9pPr>
          </a:lstStyle>
          <a:p>
            <a:pPr marL="0" indent="0">
              <a:buNone/>
            </a:pPr>
            <a:r>
              <a:rPr lang="en-US" b="1" dirty="0">
                <a:solidFill>
                  <a:srgbClr val="FF0000"/>
                </a:solidFill>
              </a:rPr>
              <a:t>How to apply DFS without SLA violations?</a:t>
            </a:r>
          </a:p>
          <a:p>
            <a:pPr marL="0" indent="0">
              <a:buNone/>
            </a:pPr>
            <a:r>
              <a:rPr lang="en-US" b="1" dirty="0">
                <a:solidFill>
                  <a:srgbClr val="FF3300"/>
                </a:solidFill>
              </a:rPr>
              <a:t>Can we save power from idle GPUs?</a:t>
            </a:r>
          </a:p>
          <a:p>
            <a:pPr marL="0" indent="0">
              <a:buNone/>
            </a:pPr>
            <a:r>
              <a:rPr lang="en-US" b="1" dirty="0">
                <a:solidFill>
                  <a:srgbClr val="0066FF"/>
                </a:solidFill>
              </a:rPr>
              <a:t>Power State Manager</a:t>
            </a:r>
            <a:endParaRPr lang="en-US" dirty="0">
              <a:solidFill>
                <a:srgbClr val="0066FF"/>
              </a:solidFill>
            </a:endParaRPr>
          </a:p>
        </p:txBody>
      </p:sp>
      <p:pic>
        <p:nvPicPr>
          <p:cNvPr id="8" name="Picture 7" descr="A graph with green and blue lines&#10;&#10;Description automatically generated">
            <a:extLst>
              <a:ext uri="{FF2B5EF4-FFF2-40B4-BE49-F238E27FC236}">
                <a16:creationId xmlns:a16="http://schemas.microsoft.com/office/drawing/2014/main" id="{28D6CB26-4491-D436-E11D-297A83650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534" y="2953572"/>
            <a:ext cx="5000266" cy="3071416"/>
          </a:xfrm>
          <a:prstGeom prst="rect">
            <a:avLst/>
          </a:prstGeom>
        </p:spPr>
      </p:pic>
    </p:spTree>
    <p:extLst>
      <p:ext uri="{BB962C8B-B14F-4D97-AF65-F5344CB8AC3E}">
        <p14:creationId xmlns:p14="http://schemas.microsoft.com/office/powerpoint/2010/main" val="9536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DA88-1A68-E1C9-E618-9232FD750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A4424-847E-0959-A186-4E5B4BC2AFA1}"/>
              </a:ext>
            </a:extLst>
          </p:cNvPr>
          <p:cNvSpPr>
            <a:spLocks noGrp="1"/>
          </p:cNvSpPr>
          <p:nvPr>
            <p:ph type="title"/>
          </p:nvPr>
        </p:nvSpPr>
        <p:spPr>
          <a:xfrm>
            <a:off x="801757" y="652049"/>
            <a:ext cx="7727950" cy="687387"/>
          </a:xfrm>
        </p:spPr>
        <p:txBody>
          <a:bodyPr/>
          <a:lstStyle/>
          <a:p>
            <a:r>
              <a:rPr lang="en-US" sz="2800" dirty="0"/>
              <a:t>Correlation Analysis</a:t>
            </a:r>
          </a:p>
        </p:txBody>
      </p:sp>
      <p:sp>
        <p:nvSpPr>
          <p:cNvPr id="3" name="Content Placeholder 2">
            <a:extLst>
              <a:ext uri="{FF2B5EF4-FFF2-40B4-BE49-F238E27FC236}">
                <a16:creationId xmlns:a16="http://schemas.microsoft.com/office/drawing/2014/main" id="{348674D2-1C97-B702-F9F1-AA8368616BA9}"/>
              </a:ext>
            </a:extLst>
          </p:cNvPr>
          <p:cNvSpPr>
            <a:spLocks noGrp="1"/>
          </p:cNvSpPr>
          <p:nvPr>
            <p:ph idx="1"/>
          </p:nvPr>
        </p:nvSpPr>
        <p:spPr>
          <a:xfrm>
            <a:off x="838200" y="1339436"/>
            <a:ext cx="7745413" cy="4722813"/>
          </a:xfrm>
        </p:spPr>
        <p:txBody>
          <a:bodyPr/>
          <a:lstStyle/>
          <a:p>
            <a:r>
              <a:rPr lang="en-US" sz="2000" dirty="0"/>
              <a:t>Correlation measures how two variables move together.</a:t>
            </a:r>
          </a:p>
          <a:p>
            <a:endParaRPr lang="en-US" sz="2000" dirty="0"/>
          </a:p>
          <a:p>
            <a:r>
              <a:rPr lang="en-US" sz="2000" dirty="0"/>
              <a:t>For the formal definition, see Equation (15) in the paper.</a:t>
            </a:r>
          </a:p>
          <a:p>
            <a:endParaRPr lang="en-US" sz="2000" dirty="0"/>
          </a:p>
        </p:txBody>
      </p:sp>
      <p:sp>
        <p:nvSpPr>
          <p:cNvPr id="9" name="Rectangle 8">
            <a:extLst>
              <a:ext uri="{FF2B5EF4-FFF2-40B4-BE49-F238E27FC236}">
                <a16:creationId xmlns:a16="http://schemas.microsoft.com/office/drawing/2014/main" id="{52837645-636C-B139-1462-C4DCF24BE23D}"/>
              </a:ext>
            </a:extLst>
          </p:cNvPr>
          <p:cNvSpPr/>
          <p:nvPr/>
        </p:nvSpPr>
        <p:spPr bwMode="auto">
          <a:xfrm>
            <a:off x="1200045" y="2870201"/>
            <a:ext cx="2411413" cy="448848"/>
          </a:xfrm>
          <a:prstGeom prst="rect">
            <a:avLst/>
          </a:prstGeom>
          <a:solidFill>
            <a:srgbClr val="A6FCA9"/>
          </a:solidFill>
          <a:ln w="635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t>Positive correlation</a:t>
            </a:r>
            <a:endParaRPr kumimoji="0" lang="en-US" sz="2000" b="0" i="0" u="sng"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B2F2443A-ADBE-3F7D-CF2F-7155A670AB1C}"/>
              </a:ext>
            </a:extLst>
          </p:cNvPr>
          <p:cNvSpPr/>
          <p:nvPr/>
        </p:nvSpPr>
        <p:spPr bwMode="auto">
          <a:xfrm>
            <a:off x="5181600" y="2870201"/>
            <a:ext cx="2411413" cy="448848"/>
          </a:xfrm>
          <a:prstGeom prst="rect">
            <a:avLst/>
          </a:prstGeom>
          <a:solidFill>
            <a:srgbClr val="A6FCA9"/>
          </a:solidFill>
          <a:ln w="635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t>Negative correlation</a:t>
            </a:r>
            <a:endParaRPr kumimoji="0" lang="en-US" sz="2000" b="0" i="0" u="sng" strike="noStrike" cap="none" normalizeH="0" baseline="0" dirty="0">
              <a:ln>
                <a:noFill/>
              </a:ln>
              <a:solidFill>
                <a:schemeClr val="tx1"/>
              </a:solidFill>
              <a:effectLst/>
              <a:latin typeface="Arial" charset="0"/>
            </a:endParaRPr>
          </a:p>
        </p:txBody>
      </p:sp>
      <p:pic>
        <p:nvPicPr>
          <p:cNvPr id="17" name="Picture 16" descr="A diagram of a function&#10;&#10;Description automatically generated">
            <a:extLst>
              <a:ext uri="{FF2B5EF4-FFF2-40B4-BE49-F238E27FC236}">
                <a16:creationId xmlns:a16="http://schemas.microsoft.com/office/drawing/2014/main" id="{896325C7-BC44-D724-7148-262A66CF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607" y="3484696"/>
            <a:ext cx="4048056" cy="2562439"/>
          </a:xfrm>
          <a:prstGeom prst="rect">
            <a:avLst/>
          </a:prstGeom>
        </p:spPr>
      </p:pic>
      <p:pic>
        <p:nvPicPr>
          <p:cNvPr id="19" name="Picture 18" descr="A graph of a function&#10;&#10;Description automatically generated">
            <a:extLst>
              <a:ext uri="{FF2B5EF4-FFF2-40B4-BE49-F238E27FC236}">
                <a16:creationId xmlns:a16="http://schemas.microsoft.com/office/drawing/2014/main" id="{73012240-3123-3EB7-979F-EBC3DD64F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63" y="3413234"/>
            <a:ext cx="4273844" cy="2705364"/>
          </a:xfrm>
          <a:prstGeom prst="rect">
            <a:avLst/>
          </a:prstGeom>
        </p:spPr>
      </p:pic>
    </p:spTree>
    <p:extLst>
      <p:ext uri="{BB962C8B-B14F-4D97-AF65-F5344CB8AC3E}">
        <p14:creationId xmlns:p14="http://schemas.microsoft.com/office/powerpoint/2010/main" val="11783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4C50-EC83-F91B-C0C4-671915FF4C19}"/>
              </a:ext>
            </a:extLst>
          </p:cNvPr>
          <p:cNvSpPr>
            <a:spLocks noGrp="1"/>
          </p:cNvSpPr>
          <p:nvPr>
            <p:ph type="title"/>
          </p:nvPr>
        </p:nvSpPr>
        <p:spPr>
          <a:xfrm>
            <a:off x="762000" y="665217"/>
            <a:ext cx="7727950" cy="687387"/>
          </a:xfrm>
        </p:spPr>
        <p:txBody>
          <a:bodyPr/>
          <a:lstStyle/>
          <a:p>
            <a:r>
              <a:rPr lang="en-US" sz="2800" dirty="0"/>
              <a:t>Power State Manager</a:t>
            </a:r>
          </a:p>
        </p:txBody>
      </p:sp>
      <p:sp>
        <p:nvSpPr>
          <p:cNvPr id="3" name="Content Placeholder 2">
            <a:extLst>
              <a:ext uri="{FF2B5EF4-FFF2-40B4-BE49-F238E27FC236}">
                <a16:creationId xmlns:a16="http://schemas.microsoft.com/office/drawing/2014/main" id="{F60E8690-69E4-CA2B-C7AF-C49D13CCD87F}"/>
              </a:ext>
            </a:extLst>
          </p:cNvPr>
          <p:cNvSpPr>
            <a:spLocks noGrp="1"/>
          </p:cNvSpPr>
          <p:nvPr>
            <p:ph idx="1"/>
          </p:nvPr>
        </p:nvSpPr>
        <p:spPr>
          <a:xfrm>
            <a:off x="838200" y="1295401"/>
            <a:ext cx="7745413" cy="426535"/>
          </a:xfrm>
        </p:spPr>
        <p:txBody>
          <a:bodyPr/>
          <a:lstStyle/>
          <a:p>
            <a:r>
              <a:rPr lang="en-US" sz="2000" dirty="0"/>
              <a:t>Active GPUs </a:t>
            </a:r>
            <a:r>
              <a:rPr lang="en-US" sz="2000" dirty="0">
                <a:sym typeface="Wingdings" pitchFamily="2" charset="2"/>
              </a:rPr>
              <a:t> </a:t>
            </a:r>
            <a:r>
              <a:rPr lang="en-US" sz="2000" dirty="0">
                <a:solidFill>
                  <a:srgbClr val="0066FF"/>
                </a:solidFill>
                <a:sym typeface="Wingdings" pitchFamily="2" charset="2"/>
              </a:rPr>
              <a:t>DFS</a:t>
            </a:r>
            <a:endParaRPr lang="en-US" sz="2000" dirty="0">
              <a:solidFill>
                <a:srgbClr val="0066FF"/>
              </a:solidFill>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lvl="1"/>
            <a:endParaRPr lang="en-US" sz="1600" dirty="0"/>
          </a:p>
          <a:p>
            <a:pPr lvl="1"/>
            <a:endParaRPr lang="en-US" sz="1600" dirty="0"/>
          </a:p>
          <a:p>
            <a:pPr lvl="1"/>
            <a:endParaRPr lang="en-US" sz="1600" dirty="0"/>
          </a:p>
          <a:p>
            <a:r>
              <a:rPr lang="en-US" sz="2000" dirty="0"/>
              <a:t>Inactive GPUs </a:t>
            </a:r>
            <a:r>
              <a:rPr lang="en-US" sz="2000" dirty="0">
                <a:solidFill>
                  <a:srgbClr val="0066FF"/>
                </a:solidFill>
                <a:sym typeface="Wingdings" pitchFamily="2" charset="2"/>
              </a:rPr>
              <a:t> </a:t>
            </a:r>
            <a:r>
              <a:rPr lang="en-US" sz="2000" dirty="0">
                <a:solidFill>
                  <a:srgbClr val="0066FF"/>
                </a:solidFill>
              </a:rPr>
              <a:t>put to a low-power state [AMD arxiv’25]. </a:t>
            </a:r>
          </a:p>
          <a:p>
            <a:endParaRPr lang="en-US" sz="2000" dirty="0"/>
          </a:p>
          <a:p>
            <a:endParaRPr lang="en-US" sz="2000" dirty="0"/>
          </a:p>
        </p:txBody>
      </p:sp>
      <p:grpSp>
        <p:nvGrpSpPr>
          <p:cNvPr id="17" name="Group 16">
            <a:extLst>
              <a:ext uri="{FF2B5EF4-FFF2-40B4-BE49-F238E27FC236}">
                <a16:creationId xmlns:a16="http://schemas.microsoft.com/office/drawing/2014/main" id="{D4A7B60F-B027-812C-F930-956693A43157}"/>
              </a:ext>
            </a:extLst>
          </p:cNvPr>
          <p:cNvGrpSpPr/>
          <p:nvPr/>
        </p:nvGrpSpPr>
        <p:grpSpPr>
          <a:xfrm>
            <a:off x="941294" y="1911859"/>
            <a:ext cx="2209800" cy="551305"/>
            <a:chOff x="3515355" y="61314"/>
            <a:chExt cx="2590800" cy="914400"/>
          </a:xfrm>
        </p:grpSpPr>
        <p:sp>
          <p:nvSpPr>
            <p:cNvPr id="14" name="Rectangle 13">
              <a:extLst>
                <a:ext uri="{FF2B5EF4-FFF2-40B4-BE49-F238E27FC236}">
                  <a16:creationId xmlns:a16="http://schemas.microsoft.com/office/drawing/2014/main" id="{2977CCC0-1A37-CA48-09C7-5108CE9D693B}"/>
                </a:ext>
              </a:extLst>
            </p:cNvPr>
            <p:cNvSpPr/>
            <p:nvPr/>
          </p:nvSpPr>
          <p:spPr bwMode="auto">
            <a:xfrm>
              <a:off x="3515355" y="61314"/>
              <a:ext cx="2590800" cy="914400"/>
            </a:xfrm>
            <a:prstGeom prst="rect">
              <a:avLst/>
            </a:prstGeom>
            <a:noFill/>
            <a:ln w="41275"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58CF440B-7449-CBDC-5F90-649A39F23FB6}"/>
                </a:ext>
              </a:extLst>
            </p:cNvPr>
            <p:cNvSpPr txBox="1"/>
            <p:nvPr/>
          </p:nvSpPr>
          <p:spPr>
            <a:xfrm>
              <a:off x="4278171" y="134202"/>
              <a:ext cx="851515" cy="461666"/>
            </a:xfrm>
            <a:prstGeom prst="rect">
              <a:avLst/>
            </a:prstGeom>
            <a:noFill/>
          </p:spPr>
          <p:txBody>
            <a:bodyPr wrap="none" rtlCol="0">
              <a:spAutoFit/>
            </a:bodyPr>
            <a:lstStyle/>
            <a:p>
              <a:pPr>
                <a:buNone/>
              </a:pPr>
              <a:r>
                <a:rPr lang="en-US" dirty="0"/>
                <a:t>GPU</a:t>
              </a:r>
            </a:p>
          </p:txBody>
        </p:sp>
      </p:grpSp>
      <p:sp>
        <p:nvSpPr>
          <p:cNvPr id="16" name="Rectangle 15">
            <a:extLst>
              <a:ext uri="{FF2B5EF4-FFF2-40B4-BE49-F238E27FC236}">
                <a16:creationId xmlns:a16="http://schemas.microsoft.com/office/drawing/2014/main" id="{A16F41F3-1803-EDFE-4FAE-949F4F39BEDB}"/>
              </a:ext>
            </a:extLst>
          </p:cNvPr>
          <p:cNvSpPr/>
          <p:nvPr/>
        </p:nvSpPr>
        <p:spPr bwMode="auto">
          <a:xfrm>
            <a:off x="4827793" y="1880760"/>
            <a:ext cx="2057400" cy="551305"/>
          </a:xfrm>
          <a:prstGeom prst="rect">
            <a:avLst/>
          </a:prstGeom>
          <a:noFill/>
          <a:ln w="41275"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CC7CF9B6-4150-42E9-B983-E0A407780BDE}"/>
              </a:ext>
            </a:extLst>
          </p:cNvPr>
          <p:cNvSpPr txBox="1"/>
          <p:nvPr/>
        </p:nvSpPr>
        <p:spPr>
          <a:xfrm>
            <a:off x="4872890" y="1924704"/>
            <a:ext cx="1967205" cy="461665"/>
          </a:xfrm>
          <a:prstGeom prst="rect">
            <a:avLst/>
          </a:prstGeom>
          <a:noFill/>
        </p:spPr>
        <p:txBody>
          <a:bodyPr wrap="square" rtlCol="0">
            <a:spAutoFit/>
          </a:bodyPr>
          <a:lstStyle/>
          <a:p>
            <a:pPr>
              <a:buNone/>
            </a:pPr>
            <a:r>
              <a:rPr lang="en-US" dirty="0"/>
              <a:t>Linear model</a:t>
            </a:r>
          </a:p>
        </p:txBody>
      </p:sp>
      <p:cxnSp>
        <p:nvCxnSpPr>
          <p:cNvPr id="29" name="Straight Arrow Connector 28">
            <a:extLst>
              <a:ext uri="{FF2B5EF4-FFF2-40B4-BE49-F238E27FC236}">
                <a16:creationId xmlns:a16="http://schemas.microsoft.com/office/drawing/2014/main" id="{5799EADB-1049-91CF-E284-A5D342F1C2D5}"/>
              </a:ext>
            </a:extLst>
          </p:cNvPr>
          <p:cNvCxnSpPr>
            <a:cxnSpLocks/>
          </p:cNvCxnSpPr>
          <p:nvPr/>
        </p:nvCxnSpPr>
        <p:spPr bwMode="auto">
          <a:xfrm>
            <a:off x="5643376" y="2432065"/>
            <a:ext cx="0" cy="610849"/>
          </a:xfrm>
          <a:prstGeom prst="straightConnector1">
            <a:avLst/>
          </a:prstGeom>
          <a:noFill/>
          <a:ln w="41275" cap="flat" cmpd="sng" algn="ctr">
            <a:solidFill>
              <a:schemeClr val="tx1"/>
            </a:solidFill>
            <a:prstDash val="solid"/>
            <a:round/>
            <a:headEnd type="triangle" w="lg" len="med"/>
            <a:tailEnd type="none"/>
          </a:ln>
          <a:effectLst/>
        </p:spPr>
      </p:cxnSp>
      <p:cxnSp>
        <p:nvCxnSpPr>
          <p:cNvPr id="34" name="Elbow Connector 33">
            <a:extLst>
              <a:ext uri="{FF2B5EF4-FFF2-40B4-BE49-F238E27FC236}">
                <a16:creationId xmlns:a16="http://schemas.microsoft.com/office/drawing/2014/main" id="{CE41BBB0-A292-CAEE-5009-361EECFEEBEC}"/>
              </a:ext>
            </a:extLst>
          </p:cNvPr>
          <p:cNvCxnSpPr>
            <a:cxnSpLocks/>
            <a:stCxn id="14" idx="3"/>
          </p:cNvCxnSpPr>
          <p:nvPr/>
        </p:nvCxnSpPr>
        <p:spPr bwMode="auto">
          <a:xfrm flipV="1">
            <a:off x="3151094" y="2186636"/>
            <a:ext cx="1649506" cy="876"/>
          </a:xfrm>
          <a:prstGeom prst="bentConnector3">
            <a:avLst>
              <a:gd name="adj1" fmla="val 50000"/>
            </a:avLst>
          </a:prstGeom>
          <a:noFill/>
          <a:ln w="41275" cap="flat" cmpd="sng" algn="ctr">
            <a:solidFill>
              <a:schemeClr val="tx1"/>
            </a:solidFill>
            <a:prstDash val="solid"/>
            <a:round/>
            <a:headEnd type="none" w="sm" len="lg"/>
            <a:tailEnd type="triangle"/>
          </a:ln>
          <a:effectLst/>
        </p:spPr>
      </p:cxnSp>
      <p:sp>
        <p:nvSpPr>
          <p:cNvPr id="38" name="TextBox 37">
            <a:extLst>
              <a:ext uri="{FF2B5EF4-FFF2-40B4-BE49-F238E27FC236}">
                <a16:creationId xmlns:a16="http://schemas.microsoft.com/office/drawing/2014/main" id="{F2FC23B7-C518-CB2C-D429-75CDE803F9D5}"/>
              </a:ext>
            </a:extLst>
          </p:cNvPr>
          <p:cNvSpPr txBox="1"/>
          <p:nvPr/>
        </p:nvSpPr>
        <p:spPr>
          <a:xfrm>
            <a:off x="4953000" y="2531698"/>
            <a:ext cx="1143000" cy="369332"/>
          </a:xfrm>
          <a:prstGeom prst="rect">
            <a:avLst/>
          </a:prstGeom>
          <a:noFill/>
        </p:spPr>
        <p:txBody>
          <a:bodyPr wrap="square" rtlCol="0">
            <a:spAutoFit/>
          </a:bodyPr>
          <a:lstStyle/>
          <a:p>
            <a:pPr>
              <a:buNone/>
            </a:pPr>
            <a:r>
              <a:rPr lang="en-US" sz="1800" dirty="0">
                <a:solidFill>
                  <a:srgbClr val="0066FF"/>
                </a:solidFill>
              </a:rPr>
              <a:t>SLA</a:t>
            </a:r>
          </a:p>
        </p:txBody>
      </p:sp>
      <p:sp>
        <p:nvSpPr>
          <p:cNvPr id="39" name="TextBox 38">
            <a:extLst>
              <a:ext uri="{FF2B5EF4-FFF2-40B4-BE49-F238E27FC236}">
                <a16:creationId xmlns:a16="http://schemas.microsoft.com/office/drawing/2014/main" id="{00F82509-F3F5-BB78-36FE-9EEB3F1CD98E}"/>
              </a:ext>
            </a:extLst>
          </p:cNvPr>
          <p:cNvSpPr txBox="1"/>
          <p:nvPr/>
        </p:nvSpPr>
        <p:spPr>
          <a:xfrm>
            <a:off x="3347770" y="1817304"/>
            <a:ext cx="1371600" cy="369332"/>
          </a:xfrm>
          <a:prstGeom prst="rect">
            <a:avLst/>
          </a:prstGeom>
          <a:noFill/>
        </p:spPr>
        <p:txBody>
          <a:bodyPr wrap="square" rtlCol="0">
            <a:spAutoFit/>
          </a:bodyPr>
          <a:lstStyle/>
          <a:p>
            <a:pPr>
              <a:buNone/>
            </a:pPr>
            <a:r>
              <a:rPr lang="en-US" sz="1800" dirty="0">
                <a:solidFill>
                  <a:srgbClr val="0066FF"/>
                </a:solidFill>
              </a:rPr>
              <a:t>Frequency</a:t>
            </a:r>
          </a:p>
        </p:txBody>
      </p:sp>
      <p:cxnSp>
        <p:nvCxnSpPr>
          <p:cNvPr id="47" name="Elbow Connector 46">
            <a:extLst>
              <a:ext uri="{FF2B5EF4-FFF2-40B4-BE49-F238E27FC236}">
                <a16:creationId xmlns:a16="http://schemas.microsoft.com/office/drawing/2014/main" id="{2331C7A1-E8FF-BF1F-5743-D8532EAD64D8}"/>
              </a:ext>
            </a:extLst>
          </p:cNvPr>
          <p:cNvCxnSpPr>
            <a:cxnSpLocks/>
            <a:stCxn id="16" idx="3"/>
          </p:cNvCxnSpPr>
          <p:nvPr/>
        </p:nvCxnSpPr>
        <p:spPr bwMode="auto">
          <a:xfrm flipV="1">
            <a:off x="6885193" y="2155536"/>
            <a:ext cx="884148" cy="877"/>
          </a:xfrm>
          <a:prstGeom prst="bentConnector3">
            <a:avLst>
              <a:gd name="adj1" fmla="val 50000"/>
            </a:avLst>
          </a:prstGeom>
          <a:noFill/>
          <a:ln w="41275" cap="flat" cmpd="sng" algn="ctr">
            <a:solidFill>
              <a:schemeClr val="tx1"/>
            </a:solidFill>
            <a:prstDash val="solid"/>
            <a:round/>
            <a:headEnd type="none" w="sm" len="lg"/>
            <a:tailEnd type="triangle"/>
          </a:ln>
          <a:effectLst/>
        </p:spPr>
      </p:cxnSp>
      <p:sp>
        <p:nvSpPr>
          <p:cNvPr id="52" name="TextBox 51">
            <a:extLst>
              <a:ext uri="{FF2B5EF4-FFF2-40B4-BE49-F238E27FC236}">
                <a16:creationId xmlns:a16="http://schemas.microsoft.com/office/drawing/2014/main" id="{34B8683A-22F8-CA49-7DDB-3EDB582BDDFB}"/>
              </a:ext>
            </a:extLst>
          </p:cNvPr>
          <p:cNvSpPr txBox="1"/>
          <p:nvPr/>
        </p:nvSpPr>
        <p:spPr>
          <a:xfrm>
            <a:off x="6960045" y="1786204"/>
            <a:ext cx="1371600" cy="369332"/>
          </a:xfrm>
          <a:prstGeom prst="rect">
            <a:avLst/>
          </a:prstGeom>
          <a:noFill/>
        </p:spPr>
        <p:txBody>
          <a:bodyPr wrap="square" rtlCol="0">
            <a:spAutoFit/>
          </a:bodyPr>
          <a:lstStyle/>
          <a:p>
            <a:pPr>
              <a:buNone/>
            </a:pPr>
            <a:r>
              <a:rPr lang="en-US" sz="1800" dirty="0">
                <a:solidFill>
                  <a:srgbClr val="FF0000"/>
                </a:solidFill>
              </a:rPr>
              <a:t>Frequency</a:t>
            </a:r>
          </a:p>
        </p:txBody>
      </p:sp>
      <p:pic>
        <p:nvPicPr>
          <p:cNvPr id="22" name="Picture 21" descr="A graph with red x and blue lines&#10;&#10;Description automatically generated">
            <a:extLst>
              <a:ext uri="{FF2B5EF4-FFF2-40B4-BE49-F238E27FC236}">
                <a16:creationId xmlns:a16="http://schemas.microsoft.com/office/drawing/2014/main" id="{761BC30A-125E-76B1-AE1D-CC0B4FF8F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669" y="3000663"/>
            <a:ext cx="4244975" cy="2546985"/>
          </a:xfrm>
          <a:prstGeom prst="rect">
            <a:avLst/>
          </a:prstGeom>
        </p:spPr>
      </p:pic>
    </p:spTree>
    <p:extLst>
      <p:ext uri="{BB962C8B-B14F-4D97-AF65-F5344CB8AC3E}">
        <p14:creationId xmlns:p14="http://schemas.microsoft.com/office/powerpoint/2010/main" val="1005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38" grpId="0"/>
      <p:bldP spid="39"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AFAA5-2FD6-4282-435B-2A0D19E4B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25258-66A7-13E3-83C7-44F37CEFB9C4}"/>
              </a:ext>
            </a:extLst>
          </p:cNvPr>
          <p:cNvSpPr>
            <a:spLocks noGrp="1"/>
          </p:cNvSpPr>
          <p:nvPr>
            <p:ph type="title"/>
          </p:nvPr>
        </p:nvSpPr>
        <p:spPr>
          <a:xfrm>
            <a:off x="732169" y="711312"/>
            <a:ext cx="7727950" cy="687387"/>
          </a:xfrm>
        </p:spPr>
        <p:txBody>
          <a:bodyPr/>
          <a:lstStyle/>
          <a:p>
            <a:r>
              <a:rPr lang="en-US" sz="2800" dirty="0"/>
              <a:t>CATS</a:t>
            </a:r>
          </a:p>
        </p:txBody>
      </p:sp>
      <p:sp>
        <p:nvSpPr>
          <p:cNvPr id="3" name="Content Placeholder 2">
            <a:extLst>
              <a:ext uri="{FF2B5EF4-FFF2-40B4-BE49-F238E27FC236}">
                <a16:creationId xmlns:a16="http://schemas.microsoft.com/office/drawing/2014/main" id="{4D128927-A9AA-4F0B-AEA0-16E86E6E6F16}"/>
              </a:ext>
            </a:extLst>
          </p:cNvPr>
          <p:cNvSpPr>
            <a:spLocks noGrp="1"/>
          </p:cNvSpPr>
          <p:nvPr>
            <p:ph idx="1"/>
          </p:nvPr>
        </p:nvSpPr>
        <p:spPr/>
        <p:txBody>
          <a:bodyPr/>
          <a:lstStyle/>
          <a:p>
            <a:r>
              <a:rPr lang="en-US" sz="2000" dirty="0">
                <a:solidFill>
                  <a:srgbClr val="0066FF"/>
                </a:solidFill>
              </a:rPr>
              <a:t>Correlation Aware Task Scheduling</a:t>
            </a:r>
          </a:p>
          <a:p>
            <a:endParaRPr lang="en-US" sz="2000" dirty="0"/>
          </a:p>
          <a:p>
            <a:r>
              <a:rPr lang="en-US" sz="2000" dirty="0"/>
              <a:t>Consolidate different training jobs on the same GPU</a:t>
            </a:r>
          </a:p>
          <a:p>
            <a:pPr lvl="1"/>
            <a:r>
              <a:rPr lang="en-US" sz="2000" dirty="0"/>
              <a:t>Consolidate tasks with varying GPU utilization using </a:t>
            </a:r>
            <a:r>
              <a:rPr lang="en-US" sz="2000" dirty="0">
                <a:solidFill>
                  <a:srgbClr val="0066FF"/>
                </a:solidFill>
              </a:rPr>
              <a:t>correlation analysis </a:t>
            </a:r>
            <a:r>
              <a:rPr lang="en-US" sz="2000" dirty="0"/>
              <a:t>[</a:t>
            </a:r>
            <a:r>
              <a:rPr lang="en-US" sz="2000" dirty="0">
                <a:solidFill>
                  <a:srgbClr val="0066FF"/>
                </a:solidFill>
              </a:rPr>
              <a:t>IPCCC’25</a:t>
            </a:r>
            <a:r>
              <a:rPr lang="en-US" sz="2000" dirty="0"/>
              <a:t>].</a:t>
            </a:r>
          </a:p>
          <a:p>
            <a:pPr lvl="2"/>
            <a:r>
              <a:rPr lang="en-US" sz="1800" dirty="0">
                <a:solidFill>
                  <a:srgbClr val="0066FF"/>
                </a:solidFill>
              </a:rPr>
              <a:t>Correlation = -1</a:t>
            </a:r>
          </a:p>
          <a:p>
            <a:pPr marL="833438" lvl="2" indent="0">
              <a:buNone/>
            </a:pPr>
            <a:endParaRPr lang="en-US" sz="1800" dirty="0"/>
          </a:p>
          <a:p>
            <a:r>
              <a:rPr lang="en-US" sz="2000" dirty="0"/>
              <a:t>Use DFS with SLA constraints [</a:t>
            </a:r>
            <a:r>
              <a:rPr lang="en-US" sz="2000" dirty="0">
                <a:solidFill>
                  <a:srgbClr val="0066FF"/>
                </a:solidFill>
              </a:rPr>
              <a:t>ICPP’25</a:t>
            </a:r>
            <a:r>
              <a:rPr lang="en-US" sz="2000" dirty="0"/>
              <a:t>].</a:t>
            </a:r>
          </a:p>
          <a:p>
            <a:pPr marL="0" indent="0">
              <a:buNone/>
            </a:pPr>
            <a:endParaRPr lang="en-US" sz="2400" dirty="0"/>
          </a:p>
          <a:p>
            <a:r>
              <a:rPr lang="en-US" sz="2000" dirty="0"/>
              <a:t>Unused GPUs can be put to sleep.</a:t>
            </a:r>
            <a:endParaRPr lang="en-US" sz="1800" dirty="0"/>
          </a:p>
          <a:p>
            <a:pPr lvl="1"/>
            <a:endParaRPr lang="en-US" sz="2200" dirty="0"/>
          </a:p>
        </p:txBody>
      </p:sp>
      <p:sp>
        <p:nvSpPr>
          <p:cNvPr id="9" name="Rectangle 8">
            <a:extLst>
              <a:ext uri="{FF2B5EF4-FFF2-40B4-BE49-F238E27FC236}">
                <a16:creationId xmlns:a16="http://schemas.microsoft.com/office/drawing/2014/main" id="{F81782AC-2D43-F74D-EE13-2E61235ECAA1}"/>
              </a:ext>
            </a:extLst>
          </p:cNvPr>
          <p:cNvSpPr/>
          <p:nvPr/>
        </p:nvSpPr>
        <p:spPr bwMode="auto">
          <a:xfrm>
            <a:off x="6028856" y="4740697"/>
            <a:ext cx="1338684" cy="1094729"/>
          </a:xfrm>
          <a:prstGeom prst="rect">
            <a:avLst/>
          </a:prstGeom>
          <a:noFill/>
          <a:ln w="38100" cap="flat" cmpd="sng" algn="ctr">
            <a:solidFill>
              <a:srgbClr val="FF3300"/>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chemeClr val="tx1"/>
              </a:solidFill>
              <a:effectLst/>
              <a:latin typeface="Arial" charset="0"/>
            </a:endParaRPr>
          </a:p>
        </p:txBody>
      </p:sp>
      <p:pic>
        <p:nvPicPr>
          <p:cNvPr id="6" name="Picture 5" descr="A diagram of a graph&#10;&#10;Description automatically generated">
            <a:extLst>
              <a:ext uri="{FF2B5EF4-FFF2-40B4-BE49-F238E27FC236}">
                <a16:creationId xmlns:a16="http://schemas.microsoft.com/office/drawing/2014/main" id="{34D09243-A794-A023-978C-B033F0E5E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0" y="3828977"/>
            <a:ext cx="5126792" cy="2369932"/>
          </a:xfrm>
          <a:prstGeom prst="rect">
            <a:avLst/>
          </a:prstGeom>
        </p:spPr>
      </p:pic>
      <p:grpSp>
        <p:nvGrpSpPr>
          <p:cNvPr id="11" name="Group 10">
            <a:extLst>
              <a:ext uri="{FF2B5EF4-FFF2-40B4-BE49-F238E27FC236}">
                <a16:creationId xmlns:a16="http://schemas.microsoft.com/office/drawing/2014/main" id="{01D97B07-F027-8330-2A12-ACE15B4DA405}"/>
              </a:ext>
            </a:extLst>
          </p:cNvPr>
          <p:cNvGrpSpPr/>
          <p:nvPr/>
        </p:nvGrpSpPr>
        <p:grpSpPr>
          <a:xfrm>
            <a:off x="5964992" y="4019300"/>
            <a:ext cx="2890809" cy="1956098"/>
            <a:chOff x="6324599" y="2768302"/>
            <a:chExt cx="2890809" cy="1956098"/>
          </a:xfrm>
        </p:grpSpPr>
        <p:sp>
          <p:nvSpPr>
            <p:cNvPr id="12" name="Rectangle 11">
              <a:extLst>
                <a:ext uri="{FF2B5EF4-FFF2-40B4-BE49-F238E27FC236}">
                  <a16:creationId xmlns:a16="http://schemas.microsoft.com/office/drawing/2014/main" id="{331EE6BF-BEBA-786D-11EF-BF7FB86AC724}"/>
                </a:ext>
              </a:extLst>
            </p:cNvPr>
            <p:cNvSpPr/>
            <p:nvPr/>
          </p:nvSpPr>
          <p:spPr bwMode="auto">
            <a:xfrm>
              <a:off x="6324599" y="2801490"/>
              <a:ext cx="2890809" cy="1922910"/>
            </a:xfrm>
            <a:prstGeom prst="rect">
              <a:avLst/>
            </a:prstGeom>
            <a:no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dirty="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D9506176-6878-F086-614E-422DD9B59610}"/>
                </a:ext>
              </a:extLst>
            </p:cNvPr>
            <p:cNvSpPr txBox="1"/>
            <p:nvPr/>
          </p:nvSpPr>
          <p:spPr>
            <a:xfrm>
              <a:off x="7364417" y="2768302"/>
              <a:ext cx="783099" cy="369332"/>
            </a:xfrm>
            <a:prstGeom prst="rect">
              <a:avLst/>
            </a:prstGeom>
            <a:noFill/>
          </p:spPr>
          <p:txBody>
            <a:bodyPr wrap="none" rtlCol="0">
              <a:spAutoFit/>
            </a:bodyPr>
            <a:lstStyle/>
            <a:p>
              <a:pPr>
                <a:buNone/>
              </a:pPr>
              <a:r>
                <a:rPr lang="en-US" sz="1800" dirty="0">
                  <a:solidFill>
                    <a:srgbClr val="FF3300"/>
                  </a:solidFill>
                </a:rPr>
                <a:t>CATS</a:t>
              </a:r>
            </a:p>
          </p:txBody>
        </p:sp>
        <p:sp>
          <p:nvSpPr>
            <p:cNvPr id="14" name="Rectangle 13">
              <a:extLst>
                <a:ext uri="{FF2B5EF4-FFF2-40B4-BE49-F238E27FC236}">
                  <a16:creationId xmlns:a16="http://schemas.microsoft.com/office/drawing/2014/main" id="{7EE04C79-CE89-7D13-FA41-4E232F8CC497}"/>
                </a:ext>
              </a:extLst>
            </p:cNvPr>
            <p:cNvSpPr/>
            <p:nvPr/>
          </p:nvSpPr>
          <p:spPr bwMode="auto">
            <a:xfrm>
              <a:off x="6459139" y="3591868"/>
              <a:ext cx="1197332" cy="698251"/>
            </a:xfrm>
            <a:prstGeom prst="rect">
              <a:avLst/>
            </a:prstGeom>
            <a:solidFill>
              <a:schemeClr val="accent1">
                <a:lumMod val="20000"/>
                <a:lumOff val="80000"/>
              </a:schemeClr>
            </a:solidFill>
            <a:ln w="25400" cap="flat" cmpd="sng" algn="ctr">
              <a:solidFill>
                <a:schemeClr val="tx1"/>
              </a:solidFill>
              <a:prstDash val="lgDash"/>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DC47DB97-2432-B225-A178-7AD381646BBB}"/>
                </a:ext>
              </a:extLst>
            </p:cNvPr>
            <p:cNvSpPr/>
            <p:nvPr/>
          </p:nvSpPr>
          <p:spPr bwMode="auto">
            <a:xfrm>
              <a:off x="6845352" y="3803251"/>
              <a:ext cx="500857" cy="211138"/>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chemeClr val="tx1"/>
                  </a:solidFill>
                  <a:effectLst/>
                  <a:latin typeface="Arial" charset="0"/>
                </a:rPr>
                <a:t> t1</a:t>
              </a:r>
            </a:p>
          </p:txBody>
        </p:sp>
        <p:sp>
          <p:nvSpPr>
            <p:cNvPr id="16" name="Rectangle 15">
              <a:extLst>
                <a:ext uri="{FF2B5EF4-FFF2-40B4-BE49-F238E27FC236}">
                  <a16:creationId xmlns:a16="http://schemas.microsoft.com/office/drawing/2014/main" id="{DB4DED6E-ADBF-4F64-7E6F-B66876AB56D2}"/>
                </a:ext>
              </a:extLst>
            </p:cNvPr>
            <p:cNvSpPr/>
            <p:nvPr/>
          </p:nvSpPr>
          <p:spPr bwMode="auto">
            <a:xfrm>
              <a:off x="7245713" y="3175762"/>
              <a:ext cx="533399" cy="280749"/>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strike="noStrike" cap="none" normalizeH="0" baseline="0" dirty="0">
                  <a:ln>
                    <a:noFill/>
                  </a:ln>
                  <a:solidFill>
                    <a:schemeClr val="tx1"/>
                  </a:solidFill>
                  <a:effectLst/>
                  <a:latin typeface="Arial" charset="0"/>
                </a:rPr>
                <a:t> t1</a:t>
              </a:r>
            </a:p>
          </p:txBody>
        </p:sp>
        <p:sp>
          <p:nvSpPr>
            <p:cNvPr id="17" name="Rectangle 16">
              <a:extLst>
                <a:ext uri="{FF2B5EF4-FFF2-40B4-BE49-F238E27FC236}">
                  <a16:creationId xmlns:a16="http://schemas.microsoft.com/office/drawing/2014/main" id="{EB830F42-0956-A8CD-213F-8F14765D0086}"/>
                </a:ext>
              </a:extLst>
            </p:cNvPr>
            <p:cNvSpPr/>
            <p:nvPr/>
          </p:nvSpPr>
          <p:spPr bwMode="auto">
            <a:xfrm>
              <a:off x="7840684" y="3591867"/>
              <a:ext cx="1197332" cy="698251"/>
            </a:xfrm>
            <a:prstGeom prst="rect">
              <a:avLst/>
            </a:prstGeom>
            <a:solidFill>
              <a:schemeClr val="accent1">
                <a:lumMod val="20000"/>
                <a:lumOff val="80000"/>
              </a:schemeClr>
            </a:solidFill>
            <a:ln w="25400" cap="flat" cmpd="sng" algn="ctr">
              <a:solidFill>
                <a:schemeClr val="tx1"/>
              </a:solidFill>
              <a:prstDash val="lgDash"/>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rgbClr val="FF3300"/>
                  </a:solidFill>
                  <a:effectLst/>
                  <a:latin typeface="Arial" charset="0"/>
                </a:rPr>
                <a:t>Put to</a:t>
              </a:r>
              <a:r>
                <a:rPr lang="en-US" sz="1600" dirty="0">
                  <a:solidFill>
                    <a:srgbClr val="FF3300"/>
                  </a:solidFill>
                  <a:latin typeface="Arial" charset="0"/>
                </a:rPr>
                <a:t> </a:t>
              </a:r>
              <a:r>
                <a:rPr kumimoji="0" lang="en-US" sz="1600" b="0" i="0" strike="noStrike" cap="none" normalizeH="0" baseline="0" dirty="0">
                  <a:ln>
                    <a:noFill/>
                  </a:ln>
                  <a:solidFill>
                    <a:srgbClr val="FF3300"/>
                  </a:solidFill>
                  <a:effectLst/>
                  <a:latin typeface="Arial" charset="0"/>
                </a:rPr>
                <a:t>sleep</a:t>
              </a:r>
            </a:p>
          </p:txBody>
        </p:sp>
        <p:sp>
          <p:nvSpPr>
            <p:cNvPr id="18" name="Rectangle 17">
              <a:extLst>
                <a:ext uri="{FF2B5EF4-FFF2-40B4-BE49-F238E27FC236}">
                  <a16:creationId xmlns:a16="http://schemas.microsoft.com/office/drawing/2014/main" id="{B43E6280-F474-AC1D-8146-5CBCEC29EE84}"/>
                </a:ext>
              </a:extLst>
            </p:cNvPr>
            <p:cNvSpPr/>
            <p:nvPr/>
          </p:nvSpPr>
          <p:spPr bwMode="auto">
            <a:xfrm>
              <a:off x="6847980" y="3988499"/>
              <a:ext cx="500857" cy="211138"/>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a:ln>
                    <a:noFill/>
                  </a:ln>
                  <a:solidFill>
                    <a:schemeClr val="tx1"/>
                  </a:solidFill>
                  <a:effectLst/>
                  <a:latin typeface="Arial" charset="0"/>
                </a:rPr>
                <a:t> t2</a:t>
              </a:r>
            </a:p>
          </p:txBody>
        </p:sp>
        <p:sp>
          <p:nvSpPr>
            <p:cNvPr id="19" name="Rectangle 18">
              <a:extLst>
                <a:ext uri="{FF2B5EF4-FFF2-40B4-BE49-F238E27FC236}">
                  <a16:creationId xmlns:a16="http://schemas.microsoft.com/office/drawing/2014/main" id="{F2EEE601-B3F7-1480-6A94-B141CA813D8F}"/>
                </a:ext>
              </a:extLst>
            </p:cNvPr>
            <p:cNvSpPr/>
            <p:nvPr/>
          </p:nvSpPr>
          <p:spPr bwMode="auto">
            <a:xfrm>
              <a:off x="7779112" y="3175762"/>
              <a:ext cx="533399" cy="280749"/>
            </a:xfrm>
            <a:prstGeom prst="rect">
              <a:avLst/>
            </a:prstGeom>
            <a:solidFill>
              <a:schemeClr val="accent6">
                <a:lumMod val="60000"/>
                <a:lumOff val="40000"/>
              </a:schemeClr>
            </a:solidFill>
            <a:ln w="25400" cap="flat" cmpd="sng" algn="ctr">
              <a:solidFill>
                <a:schemeClr val="tx1"/>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strike="noStrike" cap="none" normalizeH="0" baseline="0" dirty="0">
                  <a:ln>
                    <a:noFill/>
                  </a:ln>
                  <a:solidFill>
                    <a:schemeClr val="tx1"/>
                  </a:solidFill>
                  <a:effectLst/>
                  <a:latin typeface="Arial" charset="0"/>
                </a:rPr>
                <a:t> t2</a:t>
              </a:r>
            </a:p>
          </p:txBody>
        </p:sp>
        <p:sp>
          <p:nvSpPr>
            <p:cNvPr id="20" name="TextBox 19">
              <a:extLst>
                <a:ext uri="{FF2B5EF4-FFF2-40B4-BE49-F238E27FC236}">
                  <a16:creationId xmlns:a16="http://schemas.microsoft.com/office/drawing/2014/main" id="{44EA1FA6-B06F-9B41-9D91-3F15028DA746}"/>
                </a:ext>
              </a:extLst>
            </p:cNvPr>
            <p:cNvSpPr txBox="1"/>
            <p:nvPr/>
          </p:nvSpPr>
          <p:spPr>
            <a:xfrm>
              <a:off x="6635249" y="4282117"/>
              <a:ext cx="877163" cy="369332"/>
            </a:xfrm>
            <a:prstGeom prst="rect">
              <a:avLst/>
            </a:prstGeom>
            <a:noFill/>
          </p:spPr>
          <p:txBody>
            <a:bodyPr wrap="none" rtlCol="0">
              <a:spAutoFit/>
            </a:bodyPr>
            <a:lstStyle/>
            <a:p>
              <a:pPr>
                <a:buNone/>
              </a:pPr>
              <a:r>
                <a:rPr lang="en-US" sz="1800" dirty="0">
                  <a:solidFill>
                    <a:srgbClr val="0066FF"/>
                  </a:solidFill>
                </a:rPr>
                <a:t>GPU 1</a:t>
              </a:r>
            </a:p>
          </p:txBody>
        </p:sp>
        <p:sp>
          <p:nvSpPr>
            <p:cNvPr id="21" name="TextBox 20">
              <a:extLst>
                <a:ext uri="{FF2B5EF4-FFF2-40B4-BE49-F238E27FC236}">
                  <a16:creationId xmlns:a16="http://schemas.microsoft.com/office/drawing/2014/main" id="{C495AE90-1BE5-B4BF-0500-188825971E73}"/>
                </a:ext>
              </a:extLst>
            </p:cNvPr>
            <p:cNvSpPr txBox="1"/>
            <p:nvPr/>
          </p:nvSpPr>
          <p:spPr>
            <a:xfrm>
              <a:off x="8045811" y="4282117"/>
              <a:ext cx="877163" cy="369332"/>
            </a:xfrm>
            <a:prstGeom prst="rect">
              <a:avLst/>
            </a:prstGeom>
            <a:noFill/>
          </p:spPr>
          <p:txBody>
            <a:bodyPr wrap="none" rtlCol="0">
              <a:spAutoFit/>
            </a:bodyPr>
            <a:lstStyle/>
            <a:p>
              <a:pPr>
                <a:buNone/>
              </a:pPr>
              <a:r>
                <a:rPr lang="en-US" sz="1800" dirty="0">
                  <a:solidFill>
                    <a:srgbClr val="0066FF"/>
                  </a:solidFill>
                </a:rPr>
                <a:t>GPU 2</a:t>
              </a:r>
            </a:p>
          </p:txBody>
        </p:sp>
      </p:grpSp>
      <p:sp>
        <p:nvSpPr>
          <p:cNvPr id="22" name="Rectangle 21">
            <a:extLst>
              <a:ext uri="{FF2B5EF4-FFF2-40B4-BE49-F238E27FC236}">
                <a16:creationId xmlns:a16="http://schemas.microsoft.com/office/drawing/2014/main" id="{5BB6C634-725A-FF16-D7DE-C2A90DCF3C91}"/>
              </a:ext>
            </a:extLst>
          </p:cNvPr>
          <p:cNvSpPr/>
          <p:nvPr/>
        </p:nvSpPr>
        <p:spPr bwMode="auto">
          <a:xfrm>
            <a:off x="7421039" y="4744232"/>
            <a:ext cx="1338684" cy="1094729"/>
          </a:xfrm>
          <a:prstGeom prst="rect">
            <a:avLst/>
          </a:prstGeom>
          <a:noFill/>
          <a:ln w="38100" cap="flat" cmpd="sng" algn="ctr">
            <a:solidFill>
              <a:srgbClr val="FF3300"/>
            </a:solidFill>
            <a:prstDash val="solid"/>
            <a:round/>
            <a:headEnd type="triangle" w="sm" len="lg"/>
            <a:tailEnd type="triangle" w="sm"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400" b="0" i="0" u="sng"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286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D0E5-DCCA-0D26-4C17-F74B6C4BEDE2}"/>
              </a:ext>
            </a:extLst>
          </p:cNvPr>
          <p:cNvSpPr>
            <a:spLocks noGrp="1"/>
          </p:cNvSpPr>
          <p:nvPr>
            <p:ph type="title"/>
          </p:nvPr>
        </p:nvSpPr>
        <p:spPr>
          <a:xfrm>
            <a:off x="757780" y="673517"/>
            <a:ext cx="7727950" cy="687387"/>
          </a:xfrm>
        </p:spPr>
        <p:txBody>
          <a:bodyPr/>
          <a:lstStyle/>
          <a:p>
            <a:r>
              <a:rPr lang="en-US" sz="2800" dirty="0"/>
              <a:t>Framework Design</a:t>
            </a:r>
          </a:p>
        </p:txBody>
      </p:sp>
      <p:sp>
        <p:nvSpPr>
          <p:cNvPr id="6" name="Rectangle 5">
            <a:extLst>
              <a:ext uri="{FF2B5EF4-FFF2-40B4-BE49-F238E27FC236}">
                <a16:creationId xmlns:a16="http://schemas.microsoft.com/office/drawing/2014/main" id="{BD5748AC-F19D-72EA-FB2B-94E5C3AC7465}"/>
              </a:ext>
            </a:extLst>
          </p:cNvPr>
          <p:cNvSpPr/>
          <p:nvPr/>
        </p:nvSpPr>
        <p:spPr>
          <a:xfrm>
            <a:off x="6638206" y="2864334"/>
            <a:ext cx="2505792" cy="951054"/>
          </a:xfrm>
          <a:prstGeom prst="rect">
            <a:avLst/>
          </a:prstGeom>
          <a:solidFill>
            <a:srgbClr val="00B0F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1EBDB1C-61C3-2CF8-D326-7E8063362E3D}"/>
              </a:ext>
            </a:extLst>
          </p:cNvPr>
          <p:cNvSpPr/>
          <p:nvPr/>
        </p:nvSpPr>
        <p:spPr>
          <a:xfrm>
            <a:off x="2053996" y="1965398"/>
            <a:ext cx="2452041" cy="398472"/>
          </a:xfrm>
          <a:prstGeom prst="rect">
            <a:avLst/>
          </a:prstGeom>
          <a:solidFill>
            <a:srgbClr val="00B0F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tx1"/>
                </a:solidFill>
                <a:latin typeface="Arial" panose="020B0604020202020204" pitchFamily="34" charset="0"/>
                <a:cs typeface="Arial" panose="020B0604020202020204" pitchFamily="34" charset="0"/>
              </a:rPr>
              <a:t>Correlation Analysis</a:t>
            </a:r>
          </a:p>
        </p:txBody>
      </p:sp>
      <p:cxnSp>
        <p:nvCxnSpPr>
          <p:cNvPr id="8" name="Straight Arrow Connector 7">
            <a:extLst>
              <a:ext uri="{FF2B5EF4-FFF2-40B4-BE49-F238E27FC236}">
                <a16:creationId xmlns:a16="http://schemas.microsoft.com/office/drawing/2014/main" id="{17F07175-FB0F-CCA0-DF93-73D67219E035}"/>
              </a:ext>
            </a:extLst>
          </p:cNvPr>
          <p:cNvCxnSpPr>
            <a:cxnSpLocks/>
            <a:stCxn id="7" idx="3"/>
            <a:endCxn id="22" idx="1"/>
          </p:cNvCxnSpPr>
          <p:nvPr/>
        </p:nvCxnSpPr>
        <p:spPr>
          <a:xfrm>
            <a:off x="4506037" y="2164634"/>
            <a:ext cx="280143" cy="5526"/>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BF2F18CB-5532-131D-07A3-F5C92BC8FF30}"/>
              </a:ext>
            </a:extLst>
          </p:cNvPr>
          <p:cNvCxnSpPr>
            <a:cxnSpLocks/>
          </p:cNvCxnSpPr>
          <p:nvPr/>
        </p:nvCxnSpPr>
        <p:spPr>
          <a:xfrm>
            <a:off x="5085006" y="2363870"/>
            <a:ext cx="0" cy="530307"/>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56A41123-7449-A043-1A37-7A205202002C}"/>
              </a:ext>
            </a:extLst>
          </p:cNvPr>
          <p:cNvSpPr/>
          <p:nvPr/>
        </p:nvSpPr>
        <p:spPr>
          <a:xfrm>
            <a:off x="3080506" y="2878831"/>
            <a:ext cx="2962514" cy="990361"/>
          </a:xfrm>
          <a:prstGeom prst="rect">
            <a:avLst/>
          </a:prstGeom>
          <a:solidFill>
            <a:srgbClr val="00FC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1" name="AutoShape 2" descr="Contacts">
            <a:extLst>
              <a:ext uri="{FF2B5EF4-FFF2-40B4-BE49-F238E27FC236}">
                <a16:creationId xmlns:a16="http://schemas.microsoft.com/office/drawing/2014/main" id="{781E0B50-6D7D-C5DD-7051-303F71A69FB5}"/>
              </a:ext>
            </a:extLst>
          </p:cNvPr>
          <p:cNvSpPr>
            <a:spLocks noChangeAspect="1" noChangeArrowheads="1"/>
          </p:cNvSpPr>
          <p:nvPr/>
        </p:nvSpPr>
        <p:spPr bwMode="auto">
          <a:xfrm>
            <a:off x="5600584" y="2826669"/>
            <a:ext cx="293652" cy="285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A2A9BF7-A758-793F-F53E-40EF350320CE}"/>
              </a:ext>
            </a:extLst>
          </p:cNvPr>
          <p:cNvSpPr txBox="1"/>
          <p:nvPr/>
        </p:nvSpPr>
        <p:spPr>
          <a:xfrm>
            <a:off x="791095" y="4074069"/>
            <a:ext cx="1489712"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Developers</a:t>
            </a:r>
          </a:p>
        </p:txBody>
      </p:sp>
      <p:cxnSp>
        <p:nvCxnSpPr>
          <p:cNvPr id="13" name="Straight Arrow Connector 12">
            <a:extLst>
              <a:ext uri="{FF2B5EF4-FFF2-40B4-BE49-F238E27FC236}">
                <a16:creationId xmlns:a16="http://schemas.microsoft.com/office/drawing/2014/main" id="{760C83A3-67F3-B020-C2C1-EC3C9D3C936E}"/>
              </a:ext>
            </a:extLst>
          </p:cNvPr>
          <p:cNvCxnSpPr>
            <a:cxnSpLocks/>
            <a:stCxn id="14" idx="3"/>
            <a:endCxn id="7" idx="1"/>
          </p:cNvCxnSpPr>
          <p:nvPr/>
        </p:nvCxnSpPr>
        <p:spPr>
          <a:xfrm>
            <a:off x="1668928" y="2160337"/>
            <a:ext cx="385068" cy="4297"/>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EAF979A0-0003-7DA4-60A4-07807F5DFD3B}"/>
              </a:ext>
            </a:extLst>
          </p:cNvPr>
          <p:cNvSpPr/>
          <p:nvPr/>
        </p:nvSpPr>
        <p:spPr>
          <a:xfrm>
            <a:off x="222826" y="1980195"/>
            <a:ext cx="1446102" cy="360284"/>
          </a:xfrm>
          <a:prstGeom prst="rect">
            <a:avLst/>
          </a:prstGeom>
          <a:solidFill>
            <a:srgbClr val="00B0F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tx1"/>
                </a:solidFill>
                <a:latin typeface="Arial" panose="020B0604020202020204" pitchFamily="34" charset="0"/>
                <a:cs typeface="Arial" panose="020B0604020202020204" pitchFamily="34" charset="0"/>
              </a:rPr>
              <a:t>Tasks</a:t>
            </a:r>
          </a:p>
        </p:txBody>
      </p:sp>
      <p:cxnSp>
        <p:nvCxnSpPr>
          <p:cNvPr id="15" name="Straight Arrow Connector 14">
            <a:extLst>
              <a:ext uri="{FF2B5EF4-FFF2-40B4-BE49-F238E27FC236}">
                <a16:creationId xmlns:a16="http://schemas.microsoft.com/office/drawing/2014/main" id="{6DC98515-8934-6EEE-2665-B0966CFA7FF0}"/>
              </a:ext>
            </a:extLst>
          </p:cNvPr>
          <p:cNvCxnSpPr>
            <a:cxnSpLocks/>
            <a:endCxn id="14" idx="2"/>
          </p:cNvCxnSpPr>
          <p:nvPr/>
        </p:nvCxnSpPr>
        <p:spPr>
          <a:xfrm flipV="1">
            <a:off x="945877" y="2340479"/>
            <a:ext cx="0" cy="297047"/>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02BE1C4-E5D2-950F-6BC9-448AD0563682}"/>
              </a:ext>
            </a:extLst>
          </p:cNvPr>
          <p:cNvSpPr txBox="1"/>
          <p:nvPr/>
        </p:nvSpPr>
        <p:spPr>
          <a:xfrm>
            <a:off x="3744445" y="3168113"/>
            <a:ext cx="2709484" cy="374660"/>
          </a:xfrm>
          <a:prstGeom prst="rect">
            <a:avLst/>
          </a:prstGeom>
          <a:noFill/>
        </p:spPr>
        <p:txBody>
          <a:bodyPr wrap="square" rtlCol="0">
            <a:spAutoFit/>
          </a:bodyPr>
          <a:lstStyle/>
          <a:p>
            <a:pPr>
              <a:buNone/>
            </a:pPr>
            <a:r>
              <a:rPr lang="en-US" sz="2000" dirty="0">
                <a:solidFill>
                  <a:srgbClr val="0070C0"/>
                </a:solidFill>
                <a:latin typeface="Arial" panose="020B0604020202020204" pitchFamily="34" charset="0"/>
                <a:cs typeface="Arial" panose="020B0604020202020204" pitchFamily="34" charset="0"/>
              </a:rPr>
              <a:t>Data Center</a:t>
            </a:r>
          </a:p>
        </p:txBody>
      </p:sp>
      <p:sp>
        <p:nvSpPr>
          <p:cNvPr id="17" name="Rectangle 16">
            <a:extLst>
              <a:ext uri="{FF2B5EF4-FFF2-40B4-BE49-F238E27FC236}">
                <a16:creationId xmlns:a16="http://schemas.microsoft.com/office/drawing/2014/main" id="{682F4B94-5A52-DF05-1372-8CEFB8C43A99}"/>
              </a:ext>
            </a:extLst>
          </p:cNvPr>
          <p:cNvSpPr/>
          <p:nvPr/>
        </p:nvSpPr>
        <p:spPr>
          <a:xfrm>
            <a:off x="172569" y="2633589"/>
            <a:ext cx="2779271" cy="5246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90F863B4-6F21-6149-2083-BF4AEA0EB411}"/>
              </a:ext>
            </a:extLst>
          </p:cNvPr>
          <p:cNvPicPr>
            <a:picLocks noChangeAspect="1"/>
          </p:cNvPicPr>
          <p:nvPr/>
        </p:nvPicPr>
        <p:blipFill>
          <a:blip r:embed="rId3"/>
          <a:stretch>
            <a:fillRect/>
          </a:stretch>
        </p:blipFill>
        <p:spPr>
          <a:xfrm>
            <a:off x="171520" y="2646638"/>
            <a:ext cx="887410" cy="515782"/>
          </a:xfrm>
          <a:prstGeom prst="rect">
            <a:avLst/>
          </a:prstGeom>
        </p:spPr>
      </p:pic>
      <p:cxnSp>
        <p:nvCxnSpPr>
          <p:cNvPr id="19" name="Straight Arrow Connector 18">
            <a:extLst>
              <a:ext uri="{FF2B5EF4-FFF2-40B4-BE49-F238E27FC236}">
                <a16:creationId xmlns:a16="http://schemas.microsoft.com/office/drawing/2014/main" id="{5A616ABF-7CC1-7910-9E3D-614802882CB6}"/>
              </a:ext>
            </a:extLst>
          </p:cNvPr>
          <p:cNvCxnSpPr>
            <a:cxnSpLocks/>
            <a:endCxn id="7" idx="2"/>
          </p:cNvCxnSpPr>
          <p:nvPr/>
        </p:nvCxnSpPr>
        <p:spPr>
          <a:xfrm flipV="1">
            <a:off x="3280017" y="2363870"/>
            <a:ext cx="0" cy="500464"/>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B601D39-C827-52E3-0850-2446DD61D449}"/>
              </a:ext>
            </a:extLst>
          </p:cNvPr>
          <p:cNvSpPr txBox="1"/>
          <p:nvPr/>
        </p:nvSpPr>
        <p:spPr>
          <a:xfrm>
            <a:off x="6020895" y="3259188"/>
            <a:ext cx="1328780" cy="317020"/>
          </a:xfrm>
          <a:prstGeom prst="rect">
            <a:avLst/>
          </a:prstGeom>
          <a:noFill/>
        </p:spPr>
        <p:txBody>
          <a:bodyPr wrap="square" rtlCol="0">
            <a:spAutoFit/>
          </a:bodyPr>
          <a:lstStyle/>
          <a:p>
            <a:pPr>
              <a:buNone/>
            </a:pPr>
            <a:r>
              <a:rPr lang="en-US" sz="1600" i="1" dirty="0">
                <a:latin typeface="Arial" panose="020B0604020202020204" pitchFamily="34" charset="0"/>
                <a:cs typeface="Arial" panose="020B0604020202020204" pitchFamily="34" charset="0"/>
              </a:rPr>
              <a:t>DFS</a:t>
            </a:r>
          </a:p>
        </p:txBody>
      </p:sp>
      <p:sp>
        <p:nvSpPr>
          <p:cNvPr id="21" name="TextBox 20">
            <a:extLst>
              <a:ext uri="{FF2B5EF4-FFF2-40B4-BE49-F238E27FC236}">
                <a16:creationId xmlns:a16="http://schemas.microsoft.com/office/drawing/2014/main" id="{17D717EA-9E86-7848-A3B4-A4D729C54126}"/>
              </a:ext>
            </a:extLst>
          </p:cNvPr>
          <p:cNvSpPr txBox="1"/>
          <p:nvPr/>
        </p:nvSpPr>
        <p:spPr>
          <a:xfrm>
            <a:off x="3230774" y="2435709"/>
            <a:ext cx="1827376" cy="338554"/>
          </a:xfrm>
          <a:prstGeom prst="rect">
            <a:avLst/>
          </a:prstGeom>
          <a:noFill/>
        </p:spPr>
        <p:txBody>
          <a:bodyPr wrap="square" rtlCol="0">
            <a:spAutoFit/>
          </a:bodyPr>
          <a:lstStyle/>
          <a:p>
            <a:pPr>
              <a:buNone/>
            </a:pPr>
            <a:r>
              <a:rPr lang="en-US" sz="1600" i="1" dirty="0">
                <a:latin typeface="Arial" panose="020B0604020202020204" pitchFamily="34" charset="0"/>
                <a:cs typeface="Arial" panose="020B0604020202020204" pitchFamily="34" charset="0"/>
              </a:rPr>
              <a:t>GPU Utilization %</a:t>
            </a:r>
          </a:p>
        </p:txBody>
      </p:sp>
      <p:sp>
        <p:nvSpPr>
          <p:cNvPr id="22" name="Rectangle 21">
            <a:extLst>
              <a:ext uri="{FF2B5EF4-FFF2-40B4-BE49-F238E27FC236}">
                <a16:creationId xmlns:a16="http://schemas.microsoft.com/office/drawing/2014/main" id="{387D3ABA-691E-C7BD-D544-7D9F8F74EBB1}"/>
              </a:ext>
            </a:extLst>
          </p:cNvPr>
          <p:cNvSpPr/>
          <p:nvPr/>
        </p:nvSpPr>
        <p:spPr>
          <a:xfrm>
            <a:off x="4786180" y="1970924"/>
            <a:ext cx="1448735" cy="398472"/>
          </a:xfrm>
          <a:prstGeom prst="rect">
            <a:avLst/>
          </a:prstGeom>
          <a:solidFill>
            <a:srgbClr val="00B0F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tx1"/>
                </a:solidFill>
                <a:latin typeface="Arial" panose="020B0604020202020204" pitchFamily="34" charset="0"/>
                <a:cs typeface="Arial" panose="020B0604020202020204" pitchFamily="34" charset="0"/>
              </a:rPr>
              <a:t>Scheduler</a:t>
            </a:r>
          </a:p>
        </p:txBody>
      </p:sp>
      <p:cxnSp>
        <p:nvCxnSpPr>
          <p:cNvPr id="23" name="Straight Arrow Connector 22">
            <a:extLst>
              <a:ext uri="{FF2B5EF4-FFF2-40B4-BE49-F238E27FC236}">
                <a16:creationId xmlns:a16="http://schemas.microsoft.com/office/drawing/2014/main" id="{897B6994-AC7F-DD7B-052A-3E0720685A66}"/>
              </a:ext>
            </a:extLst>
          </p:cNvPr>
          <p:cNvCxnSpPr>
            <a:cxnSpLocks/>
            <a:stCxn id="25" idx="1"/>
          </p:cNvCxnSpPr>
          <p:nvPr/>
        </p:nvCxnSpPr>
        <p:spPr>
          <a:xfrm flipH="1">
            <a:off x="6056354" y="3079039"/>
            <a:ext cx="581852"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7AF3A78-9FB8-E561-6494-E0D6100DA4C2}"/>
              </a:ext>
            </a:extLst>
          </p:cNvPr>
          <p:cNvSpPr/>
          <p:nvPr/>
        </p:nvSpPr>
        <p:spPr>
          <a:xfrm>
            <a:off x="6638207" y="3403289"/>
            <a:ext cx="2505791" cy="412101"/>
          </a:xfrm>
          <a:prstGeom prst="rect">
            <a:avLst/>
          </a:prstGeom>
          <a:solidFill>
            <a:srgbClr val="FFCC99"/>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tx1"/>
                </a:solidFill>
                <a:cs typeface="Arial" panose="020B0604020202020204" pitchFamily="34" charset="0"/>
              </a:rPr>
              <a:t>Frequency Adaptation</a:t>
            </a:r>
          </a:p>
        </p:txBody>
      </p:sp>
      <p:sp>
        <p:nvSpPr>
          <p:cNvPr id="25" name="Rectangle 24">
            <a:extLst>
              <a:ext uri="{FF2B5EF4-FFF2-40B4-BE49-F238E27FC236}">
                <a16:creationId xmlns:a16="http://schemas.microsoft.com/office/drawing/2014/main" id="{0A276660-C654-3AF5-889F-49F65763E7A1}"/>
              </a:ext>
            </a:extLst>
          </p:cNvPr>
          <p:cNvSpPr/>
          <p:nvPr/>
        </p:nvSpPr>
        <p:spPr>
          <a:xfrm>
            <a:off x="6638207" y="2872989"/>
            <a:ext cx="1775121" cy="412101"/>
          </a:xfrm>
          <a:prstGeom prst="rect">
            <a:avLst/>
          </a:prstGeom>
          <a:solidFill>
            <a:srgbClr val="FFCC99"/>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sz="1800" dirty="0">
                <a:solidFill>
                  <a:schemeClr val="tx1"/>
                </a:solidFill>
              </a:rPr>
              <a:t>Periodic Sleep</a:t>
            </a:r>
          </a:p>
        </p:txBody>
      </p:sp>
      <p:sp>
        <p:nvSpPr>
          <p:cNvPr id="26" name="TextBox 25">
            <a:extLst>
              <a:ext uri="{FF2B5EF4-FFF2-40B4-BE49-F238E27FC236}">
                <a16:creationId xmlns:a16="http://schemas.microsoft.com/office/drawing/2014/main" id="{F52AF84A-4488-2372-67CF-A12DBC52B0EF}"/>
              </a:ext>
            </a:extLst>
          </p:cNvPr>
          <p:cNvSpPr txBox="1"/>
          <p:nvPr/>
        </p:nvSpPr>
        <p:spPr>
          <a:xfrm>
            <a:off x="6360073" y="2491852"/>
            <a:ext cx="2783927" cy="374660"/>
          </a:xfrm>
          <a:prstGeom prst="rect">
            <a:avLst/>
          </a:prstGeom>
          <a:noFill/>
        </p:spPr>
        <p:txBody>
          <a:bodyPr wrap="square">
            <a:spAutoFit/>
          </a:bodyPr>
          <a:lstStyle/>
          <a:p>
            <a:pPr>
              <a:buNone/>
            </a:pPr>
            <a:r>
              <a:rPr lang="en-US" sz="2000" dirty="0"/>
              <a:t>Power State Manager</a:t>
            </a:r>
          </a:p>
        </p:txBody>
      </p:sp>
      <p:cxnSp>
        <p:nvCxnSpPr>
          <p:cNvPr id="27" name="Straight Arrow Connector 26">
            <a:extLst>
              <a:ext uri="{FF2B5EF4-FFF2-40B4-BE49-F238E27FC236}">
                <a16:creationId xmlns:a16="http://schemas.microsoft.com/office/drawing/2014/main" id="{DBD71D80-889F-9712-B986-8032E9E57C86}"/>
              </a:ext>
            </a:extLst>
          </p:cNvPr>
          <p:cNvCxnSpPr>
            <a:cxnSpLocks/>
            <a:stCxn id="24" idx="1"/>
          </p:cNvCxnSpPr>
          <p:nvPr/>
        </p:nvCxnSpPr>
        <p:spPr>
          <a:xfrm flipH="1" flipV="1">
            <a:off x="6016690" y="3609338"/>
            <a:ext cx="621517" cy="1"/>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0EF9D6B-C9DC-4B81-C326-7534DE3BC218}"/>
              </a:ext>
            </a:extLst>
          </p:cNvPr>
          <p:cNvSpPr txBox="1"/>
          <p:nvPr/>
        </p:nvSpPr>
        <p:spPr>
          <a:xfrm>
            <a:off x="5973817" y="2755912"/>
            <a:ext cx="1328780" cy="317020"/>
          </a:xfrm>
          <a:prstGeom prst="rect">
            <a:avLst/>
          </a:prstGeom>
          <a:noFill/>
        </p:spPr>
        <p:txBody>
          <a:bodyPr wrap="square" rtlCol="0">
            <a:spAutoFit/>
          </a:bodyPr>
          <a:lstStyle/>
          <a:p>
            <a:pPr>
              <a:buNone/>
            </a:pPr>
            <a:r>
              <a:rPr lang="en-US" sz="1600" i="1" dirty="0">
                <a:latin typeface="Arial" panose="020B0604020202020204" pitchFamily="34" charset="0"/>
                <a:cs typeface="Arial" panose="020B0604020202020204" pitchFamily="34" charset="0"/>
              </a:rPr>
              <a:t>Sleep</a:t>
            </a:r>
          </a:p>
        </p:txBody>
      </p:sp>
      <p:sp>
        <p:nvSpPr>
          <p:cNvPr id="29" name="TextBox 28">
            <a:extLst>
              <a:ext uri="{FF2B5EF4-FFF2-40B4-BE49-F238E27FC236}">
                <a16:creationId xmlns:a16="http://schemas.microsoft.com/office/drawing/2014/main" id="{189D0D61-D51D-F7A2-E616-328EF7956876}"/>
              </a:ext>
            </a:extLst>
          </p:cNvPr>
          <p:cNvSpPr txBox="1"/>
          <p:nvPr/>
        </p:nvSpPr>
        <p:spPr>
          <a:xfrm>
            <a:off x="5031293" y="2447604"/>
            <a:ext cx="1377694" cy="338554"/>
          </a:xfrm>
          <a:prstGeom prst="rect">
            <a:avLst/>
          </a:prstGeom>
          <a:noFill/>
        </p:spPr>
        <p:txBody>
          <a:bodyPr wrap="square" rtlCol="0">
            <a:spAutoFit/>
          </a:bodyPr>
          <a:lstStyle/>
          <a:p>
            <a:pPr>
              <a:buNone/>
            </a:pPr>
            <a:r>
              <a:rPr lang="en-US" sz="1600" i="1" dirty="0">
                <a:latin typeface="Arial" panose="020B0604020202020204" pitchFamily="34" charset="0"/>
                <a:cs typeface="Arial" panose="020B0604020202020204" pitchFamily="34" charset="0"/>
              </a:rPr>
              <a:t>GPU number</a:t>
            </a:r>
          </a:p>
        </p:txBody>
      </p:sp>
      <p:sp>
        <p:nvSpPr>
          <p:cNvPr id="30" name="Rectangle 29">
            <a:extLst>
              <a:ext uri="{FF2B5EF4-FFF2-40B4-BE49-F238E27FC236}">
                <a16:creationId xmlns:a16="http://schemas.microsoft.com/office/drawing/2014/main" id="{0423E4BA-0BA5-18BF-433D-E1A330E1AF5B}"/>
              </a:ext>
            </a:extLst>
          </p:cNvPr>
          <p:cNvSpPr/>
          <p:nvPr/>
        </p:nvSpPr>
        <p:spPr>
          <a:xfrm>
            <a:off x="2449976" y="4653607"/>
            <a:ext cx="4343558" cy="1431847"/>
          </a:xfrm>
          <a:prstGeom prst="rect">
            <a:avLst/>
          </a:prstGeom>
          <a:solidFill>
            <a:srgbClr val="00FCD6"/>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31" name="AutoShape 2" descr="Contacts">
            <a:extLst>
              <a:ext uri="{FF2B5EF4-FFF2-40B4-BE49-F238E27FC236}">
                <a16:creationId xmlns:a16="http://schemas.microsoft.com/office/drawing/2014/main" id="{EDB50722-B5D9-73F6-220E-A1A9D7030E1D}"/>
              </a:ext>
            </a:extLst>
          </p:cNvPr>
          <p:cNvSpPr>
            <a:spLocks noChangeAspect="1" noChangeArrowheads="1"/>
          </p:cNvSpPr>
          <p:nvPr/>
        </p:nvSpPr>
        <p:spPr bwMode="auto">
          <a:xfrm>
            <a:off x="4116890" y="6018549"/>
            <a:ext cx="293652" cy="285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687CEA4-41D4-42EB-CCD2-DB1F4BB299C9}"/>
              </a:ext>
            </a:extLst>
          </p:cNvPr>
          <p:cNvSpPr/>
          <p:nvPr/>
        </p:nvSpPr>
        <p:spPr>
          <a:xfrm>
            <a:off x="2596802" y="4796313"/>
            <a:ext cx="1813741" cy="1135245"/>
          </a:xfrm>
          <a:prstGeom prst="rect">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DA4DD9E-42FE-70D9-16EA-572E4F07640E}"/>
              </a:ext>
            </a:extLst>
          </p:cNvPr>
          <p:cNvSpPr txBox="1"/>
          <p:nvPr/>
        </p:nvSpPr>
        <p:spPr>
          <a:xfrm>
            <a:off x="2972144" y="4792762"/>
            <a:ext cx="1123956"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Node 0</a:t>
            </a:r>
          </a:p>
        </p:txBody>
      </p:sp>
      <p:sp>
        <p:nvSpPr>
          <p:cNvPr id="34" name="Rectangle 33">
            <a:extLst>
              <a:ext uri="{FF2B5EF4-FFF2-40B4-BE49-F238E27FC236}">
                <a16:creationId xmlns:a16="http://schemas.microsoft.com/office/drawing/2014/main" id="{7DD34EFF-6523-15D7-81AB-CA680921D3A1}"/>
              </a:ext>
            </a:extLst>
          </p:cNvPr>
          <p:cNvSpPr/>
          <p:nvPr/>
        </p:nvSpPr>
        <p:spPr>
          <a:xfrm>
            <a:off x="2699797" y="5271926"/>
            <a:ext cx="765878" cy="5741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EFB9339-B29A-F275-E174-B52E8140D3D2}"/>
              </a:ext>
            </a:extLst>
          </p:cNvPr>
          <p:cNvSpPr txBox="1"/>
          <p:nvPr/>
        </p:nvSpPr>
        <p:spPr>
          <a:xfrm>
            <a:off x="2728197" y="5360998"/>
            <a:ext cx="737478"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GPU</a:t>
            </a:r>
          </a:p>
        </p:txBody>
      </p:sp>
      <p:sp>
        <p:nvSpPr>
          <p:cNvPr id="36" name="Rectangle 35">
            <a:extLst>
              <a:ext uri="{FF2B5EF4-FFF2-40B4-BE49-F238E27FC236}">
                <a16:creationId xmlns:a16="http://schemas.microsoft.com/office/drawing/2014/main" id="{12D33A19-1A7C-6164-136C-60EA29F82DFF}"/>
              </a:ext>
            </a:extLst>
          </p:cNvPr>
          <p:cNvSpPr/>
          <p:nvPr/>
        </p:nvSpPr>
        <p:spPr>
          <a:xfrm>
            <a:off x="3534122" y="5273348"/>
            <a:ext cx="765878" cy="5741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513A5B5-CB55-A441-C2BF-7A3B332AD093}"/>
              </a:ext>
            </a:extLst>
          </p:cNvPr>
          <p:cNvSpPr txBox="1"/>
          <p:nvPr/>
        </p:nvSpPr>
        <p:spPr>
          <a:xfrm>
            <a:off x="3562522" y="5362421"/>
            <a:ext cx="737478"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GPU</a:t>
            </a:r>
          </a:p>
        </p:txBody>
      </p:sp>
      <p:sp>
        <p:nvSpPr>
          <p:cNvPr id="38" name="Rectangle 37">
            <a:extLst>
              <a:ext uri="{FF2B5EF4-FFF2-40B4-BE49-F238E27FC236}">
                <a16:creationId xmlns:a16="http://schemas.microsoft.com/office/drawing/2014/main" id="{0790BAD3-9051-C63F-2D9F-1776389106C2}"/>
              </a:ext>
            </a:extLst>
          </p:cNvPr>
          <p:cNvSpPr/>
          <p:nvPr/>
        </p:nvSpPr>
        <p:spPr>
          <a:xfrm>
            <a:off x="4852389" y="4792387"/>
            <a:ext cx="1813741" cy="1135245"/>
          </a:xfrm>
          <a:prstGeom prst="rect">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0DD9219-99A5-2E15-39AC-3D53587755DF}"/>
              </a:ext>
            </a:extLst>
          </p:cNvPr>
          <p:cNvSpPr txBox="1"/>
          <p:nvPr/>
        </p:nvSpPr>
        <p:spPr>
          <a:xfrm>
            <a:off x="5227731" y="4788836"/>
            <a:ext cx="1123956"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Node N</a:t>
            </a:r>
          </a:p>
        </p:txBody>
      </p:sp>
      <p:sp>
        <p:nvSpPr>
          <p:cNvPr id="40" name="Rectangle 39">
            <a:extLst>
              <a:ext uri="{FF2B5EF4-FFF2-40B4-BE49-F238E27FC236}">
                <a16:creationId xmlns:a16="http://schemas.microsoft.com/office/drawing/2014/main" id="{8051358D-185F-D65E-DD63-934652565AB2}"/>
              </a:ext>
            </a:extLst>
          </p:cNvPr>
          <p:cNvSpPr/>
          <p:nvPr/>
        </p:nvSpPr>
        <p:spPr>
          <a:xfrm>
            <a:off x="4955385" y="5267999"/>
            <a:ext cx="765878" cy="5741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1B86948-C585-D049-0CB4-24ECA8298285}"/>
              </a:ext>
            </a:extLst>
          </p:cNvPr>
          <p:cNvSpPr txBox="1"/>
          <p:nvPr/>
        </p:nvSpPr>
        <p:spPr>
          <a:xfrm>
            <a:off x="4983784" y="5357072"/>
            <a:ext cx="737478"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GPU</a:t>
            </a:r>
          </a:p>
        </p:txBody>
      </p:sp>
      <p:sp>
        <p:nvSpPr>
          <p:cNvPr id="42" name="TextBox 41">
            <a:extLst>
              <a:ext uri="{FF2B5EF4-FFF2-40B4-BE49-F238E27FC236}">
                <a16:creationId xmlns:a16="http://schemas.microsoft.com/office/drawing/2014/main" id="{77CE05E0-4778-2E3A-0735-4A9174ACDCCE}"/>
              </a:ext>
            </a:extLst>
          </p:cNvPr>
          <p:cNvSpPr txBox="1"/>
          <p:nvPr/>
        </p:nvSpPr>
        <p:spPr>
          <a:xfrm>
            <a:off x="5818109" y="5358494"/>
            <a:ext cx="737478" cy="374660"/>
          </a:xfrm>
          <a:prstGeom prst="rect">
            <a:avLst/>
          </a:prstGeom>
          <a:noFill/>
        </p:spPr>
        <p:txBody>
          <a:bodyPr wrap="square" rtlCol="0">
            <a:spAutoFit/>
          </a:bodyPr>
          <a:lstStyle/>
          <a:p>
            <a:pPr>
              <a:buNone/>
            </a:pPr>
            <a:r>
              <a:rPr lang="en-US" sz="2000" dirty="0">
                <a:latin typeface="Arial" panose="020B0604020202020204" pitchFamily="34" charset="0"/>
                <a:cs typeface="Arial" panose="020B0604020202020204" pitchFamily="34" charset="0"/>
              </a:rPr>
              <a:t>GPU</a:t>
            </a:r>
          </a:p>
        </p:txBody>
      </p:sp>
      <p:sp>
        <p:nvSpPr>
          <p:cNvPr id="43" name="Rectangle 42">
            <a:extLst>
              <a:ext uri="{FF2B5EF4-FFF2-40B4-BE49-F238E27FC236}">
                <a16:creationId xmlns:a16="http://schemas.microsoft.com/office/drawing/2014/main" id="{F4A94FFE-3D97-C0F5-A42F-DB3BB7D9D4CC}"/>
              </a:ext>
            </a:extLst>
          </p:cNvPr>
          <p:cNvSpPr/>
          <p:nvPr/>
        </p:nvSpPr>
        <p:spPr>
          <a:xfrm>
            <a:off x="5793834" y="5267998"/>
            <a:ext cx="765878" cy="5741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841D5D1A-32A5-D0E2-BC79-531EDE7BDC3E}"/>
              </a:ext>
            </a:extLst>
          </p:cNvPr>
          <p:cNvCxnSpPr>
            <a:stCxn id="10" idx="2"/>
          </p:cNvCxnSpPr>
          <p:nvPr/>
        </p:nvCxnSpPr>
        <p:spPr>
          <a:xfrm flipH="1">
            <a:off x="3154982" y="3869192"/>
            <a:ext cx="1406782" cy="784415"/>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C55B29-7FE1-17AE-E525-5B6733A2684D}"/>
              </a:ext>
            </a:extLst>
          </p:cNvPr>
          <p:cNvCxnSpPr>
            <a:cxnSpLocks/>
            <a:stCxn id="10" idx="2"/>
          </p:cNvCxnSpPr>
          <p:nvPr/>
        </p:nvCxnSpPr>
        <p:spPr>
          <a:xfrm>
            <a:off x="4561763" y="3869192"/>
            <a:ext cx="1074849" cy="763799"/>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pic>
        <p:nvPicPr>
          <p:cNvPr id="46" name="Picture 2" descr="Developer Icon Vector Art, Icons, and Graphics for Free Download">
            <a:extLst>
              <a:ext uri="{FF2B5EF4-FFF2-40B4-BE49-F238E27FC236}">
                <a16:creationId xmlns:a16="http://schemas.microsoft.com/office/drawing/2014/main" id="{A40EFE56-6959-819C-6454-BFDFEF6C4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8" y="3454185"/>
            <a:ext cx="628403" cy="6107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Developer Icon Vector Art, Icons, and Graphics for Free Download">
            <a:extLst>
              <a:ext uri="{FF2B5EF4-FFF2-40B4-BE49-F238E27FC236}">
                <a16:creationId xmlns:a16="http://schemas.microsoft.com/office/drawing/2014/main" id="{BE203825-512A-FFCC-AA97-0DDCD3732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75" y="3454185"/>
            <a:ext cx="628403" cy="61077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Developer Icon Vector Art, Icons, and Graphics for Free Download">
            <a:extLst>
              <a:ext uri="{FF2B5EF4-FFF2-40B4-BE49-F238E27FC236}">
                <a16:creationId xmlns:a16="http://schemas.microsoft.com/office/drawing/2014/main" id="{1FFE79ED-E047-67DE-1D1B-5C139D56B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51" y="3454185"/>
            <a:ext cx="628403" cy="6107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Developer Icon Vector Art, Icons, and Graphics for Free Download">
            <a:extLst>
              <a:ext uri="{FF2B5EF4-FFF2-40B4-BE49-F238E27FC236}">
                <a16:creationId xmlns:a16="http://schemas.microsoft.com/office/drawing/2014/main" id="{98A15891-3AF3-6610-E709-91F5AEBF1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598" y="3454185"/>
            <a:ext cx="628403" cy="6107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Developer Icon Vector Art, Icons, and Graphics for Free Download">
            <a:extLst>
              <a:ext uri="{FF2B5EF4-FFF2-40B4-BE49-F238E27FC236}">
                <a16:creationId xmlns:a16="http://schemas.microsoft.com/office/drawing/2014/main" id="{6C6DB26A-2602-2C71-BFBD-05FA972D8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954" y="3454185"/>
            <a:ext cx="628403" cy="610772"/>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a:extLst>
              <a:ext uri="{FF2B5EF4-FFF2-40B4-BE49-F238E27FC236}">
                <a16:creationId xmlns:a16="http://schemas.microsoft.com/office/drawing/2014/main" id="{61EDD484-902D-B63A-AC4B-4B39198D6D70}"/>
              </a:ext>
            </a:extLst>
          </p:cNvPr>
          <p:cNvCxnSpPr>
            <a:cxnSpLocks/>
          </p:cNvCxnSpPr>
          <p:nvPr/>
        </p:nvCxnSpPr>
        <p:spPr>
          <a:xfrm flipV="1">
            <a:off x="945877" y="3163843"/>
            <a:ext cx="0" cy="34310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4C66C0F-AE18-51D3-6047-54443F041A18}"/>
              </a:ext>
            </a:extLst>
          </p:cNvPr>
          <p:cNvCxnSpPr>
            <a:cxnSpLocks/>
          </p:cNvCxnSpPr>
          <p:nvPr/>
        </p:nvCxnSpPr>
        <p:spPr>
          <a:xfrm flipV="1">
            <a:off x="384930" y="3155191"/>
            <a:ext cx="0" cy="34310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D320CF3C-34EE-B264-BD0B-EC5CA3B483E2}"/>
              </a:ext>
            </a:extLst>
          </p:cNvPr>
          <p:cNvCxnSpPr>
            <a:cxnSpLocks/>
          </p:cNvCxnSpPr>
          <p:nvPr/>
        </p:nvCxnSpPr>
        <p:spPr>
          <a:xfrm flipV="1">
            <a:off x="2096898" y="3163843"/>
            <a:ext cx="0" cy="34310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9F2F935-F885-9C5A-1C6D-27B94E36904C}"/>
              </a:ext>
            </a:extLst>
          </p:cNvPr>
          <p:cNvCxnSpPr>
            <a:cxnSpLocks/>
          </p:cNvCxnSpPr>
          <p:nvPr/>
        </p:nvCxnSpPr>
        <p:spPr>
          <a:xfrm flipV="1">
            <a:off x="1535951" y="3155191"/>
            <a:ext cx="0" cy="34310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8EDE3DFF-D613-1B2B-ECE9-0CEED1714208}"/>
              </a:ext>
            </a:extLst>
          </p:cNvPr>
          <p:cNvCxnSpPr>
            <a:cxnSpLocks/>
          </p:cNvCxnSpPr>
          <p:nvPr/>
        </p:nvCxnSpPr>
        <p:spPr>
          <a:xfrm flipV="1">
            <a:off x="2623156" y="3172986"/>
            <a:ext cx="0" cy="34310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pic>
        <p:nvPicPr>
          <p:cNvPr id="56" name="Picture 4" descr="What is Microsoft Azure? A Beginners Guide for Organisations">
            <a:extLst>
              <a:ext uri="{FF2B5EF4-FFF2-40B4-BE49-F238E27FC236}">
                <a16:creationId xmlns:a16="http://schemas.microsoft.com/office/drawing/2014/main" id="{DFDD77D6-9215-E043-41DD-9A81B2149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962" y="2569682"/>
            <a:ext cx="908281" cy="6066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Google Cloud&quot; Icon - Download for free – Iconduck">
            <a:extLst>
              <a:ext uri="{FF2B5EF4-FFF2-40B4-BE49-F238E27FC236}">
                <a16:creationId xmlns:a16="http://schemas.microsoft.com/office/drawing/2014/main" id="{D5A969EE-77E4-3E35-9E81-5AAC023A7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996" y="2615584"/>
            <a:ext cx="677730" cy="48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nodePh="1">
                                  <p:stCondLst>
                                    <p:cond delay="0"/>
                                  </p:stCondLst>
                                  <p:endCondLst>
                                    <p:cond evt="begin" delay="0">
                                      <p:tn val="55"/>
                                    </p:cond>
                                  </p:end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1" nodeType="withEffect" nodePh="1">
                                  <p:stCondLst>
                                    <p:cond delay="0"/>
                                  </p:stCondLst>
                                  <p:endCondLst>
                                    <p:cond evt="begin" delay="0">
                                      <p:tn val="61"/>
                                    </p:cond>
                                  </p:end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p:bldP spid="14" grpId="0" animBg="1"/>
      <p:bldP spid="16" grpId="0"/>
      <p:bldP spid="17" grpId="0" animBg="1"/>
      <p:bldP spid="20" grpId="0"/>
      <p:bldP spid="21" grpId="0"/>
      <p:bldP spid="22" grpId="0" animBg="1"/>
      <p:bldP spid="24" grpId="0" animBg="1"/>
      <p:bldP spid="25" grpId="0" animBg="1"/>
      <p:bldP spid="26" grpId="0"/>
      <p:bldP spid="28" grpId="0"/>
      <p:bldP spid="29" grpId="0"/>
      <p:bldP spid="30" grpId="0" animBg="1"/>
      <p:bldP spid="31" grpId="0"/>
      <p:bldP spid="31" grpId="1"/>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9060-9E96-AD54-761E-A8A0E578BC87}"/>
              </a:ext>
            </a:extLst>
          </p:cNvPr>
          <p:cNvSpPr>
            <a:spLocks noGrp="1"/>
          </p:cNvSpPr>
          <p:nvPr>
            <p:ph type="title"/>
          </p:nvPr>
        </p:nvSpPr>
        <p:spPr>
          <a:xfrm>
            <a:off x="762000" y="685800"/>
            <a:ext cx="7727950" cy="687387"/>
          </a:xfrm>
        </p:spPr>
        <p:txBody>
          <a:bodyPr/>
          <a:lstStyle/>
          <a:p>
            <a:r>
              <a:rPr lang="en-US" sz="2800" dirty="0"/>
              <a:t>Testbed and Simulation</a:t>
            </a:r>
          </a:p>
        </p:txBody>
      </p:sp>
      <p:sp>
        <p:nvSpPr>
          <p:cNvPr id="3" name="Content Placeholder 2">
            <a:extLst>
              <a:ext uri="{FF2B5EF4-FFF2-40B4-BE49-F238E27FC236}">
                <a16:creationId xmlns:a16="http://schemas.microsoft.com/office/drawing/2014/main" id="{066D8B08-9920-7FAA-4DDF-8194A627DE1D}"/>
              </a:ext>
            </a:extLst>
          </p:cNvPr>
          <p:cNvSpPr>
            <a:spLocks noGrp="1"/>
          </p:cNvSpPr>
          <p:nvPr>
            <p:ph idx="1"/>
          </p:nvPr>
        </p:nvSpPr>
        <p:spPr/>
        <p:txBody>
          <a:bodyPr/>
          <a:lstStyle/>
          <a:p>
            <a:r>
              <a:rPr lang="en-US" sz="2000" dirty="0"/>
              <a:t>Testbed: Six Nvidia V-100 GPUs in two servers.</a:t>
            </a:r>
          </a:p>
          <a:p>
            <a:endParaRPr lang="en-US" sz="2000" dirty="0"/>
          </a:p>
          <a:p>
            <a:r>
              <a:rPr lang="en-US" sz="2000" dirty="0"/>
              <a:t>Workloads: </a:t>
            </a:r>
            <a:r>
              <a:rPr lang="en-US" sz="2000" dirty="0" err="1"/>
              <a:t>DenseNet</a:t>
            </a:r>
            <a:r>
              <a:rPr lang="en-US" sz="2000" dirty="0"/>
              <a:t>, </a:t>
            </a:r>
            <a:r>
              <a:rPr lang="en-US" sz="2000" dirty="0" err="1"/>
              <a:t>GoogleNet</a:t>
            </a:r>
            <a:r>
              <a:rPr lang="en-US" sz="2000" dirty="0"/>
              <a:t>, </a:t>
            </a:r>
            <a:r>
              <a:rPr lang="en-US" sz="2000" dirty="0" err="1"/>
              <a:t>ConvNeXt</a:t>
            </a:r>
            <a:r>
              <a:rPr lang="en-US" sz="2000" dirty="0"/>
              <a:t>, </a:t>
            </a:r>
            <a:r>
              <a:rPr lang="en-US" sz="2000" dirty="0" err="1"/>
              <a:t>ViT</a:t>
            </a:r>
            <a:r>
              <a:rPr lang="en-US" sz="2000" dirty="0"/>
              <a:t>, </a:t>
            </a:r>
            <a:r>
              <a:rPr lang="en-US" sz="2000" dirty="0" err="1"/>
              <a:t>Swin</a:t>
            </a:r>
            <a:r>
              <a:rPr lang="en-US" sz="2000" dirty="0"/>
              <a:t> Transformer, </a:t>
            </a:r>
            <a:r>
              <a:rPr lang="en-US" sz="2000" dirty="0" err="1"/>
              <a:t>ResNet</a:t>
            </a:r>
            <a:r>
              <a:rPr lang="en-US" sz="2000" dirty="0"/>
              <a:t>, </a:t>
            </a:r>
            <a:r>
              <a:rPr lang="en-US" sz="2000" dirty="0" err="1"/>
              <a:t>MobileNet</a:t>
            </a:r>
            <a:r>
              <a:rPr lang="en-US" sz="2000" dirty="0"/>
              <a:t>, </a:t>
            </a:r>
            <a:r>
              <a:rPr lang="en-US" sz="2000" dirty="0" err="1"/>
              <a:t>SqueezeNet</a:t>
            </a:r>
            <a:r>
              <a:rPr lang="en-US" sz="2000" dirty="0"/>
              <a:t>.</a:t>
            </a:r>
          </a:p>
          <a:p>
            <a:endParaRPr lang="en-US" sz="2000" dirty="0"/>
          </a:p>
          <a:p>
            <a:r>
              <a:rPr lang="en-US" sz="2000" dirty="0"/>
              <a:t>Metrics: </a:t>
            </a:r>
            <a:r>
              <a:rPr lang="en-US" sz="2000" dirty="0">
                <a:solidFill>
                  <a:srgbClr val="0066FF"/>
                </a:solidFill>
              </a:rPr>
              <a:t>Job Completion Time (JCT)</a:t>
            </a:r>
            <a:r>
              <a:rPr lang="en-US" sz="2000" dirty="0"/>
              <a:t>, and </a:t>
            </a:r>
            <a:r>
              <a:rPr lang="en-US" sz="2000" dirty="0">
                <a:solidFill>
                  <a:srgbClr val="0066FF"/>
                </a:solidFill>
              </a:rPr>
              <a:t>Power Consumption.</a:t>
            </a:r>
            <a:br>
              <a:rPr lang="en-US" sz="2000" dirty="0"/>
            </a:br>
            <a:endParaRPr lang="en-US" sz="2000" dirty="0"/>
          </a:p>
          <a:p>
            <a:r>
              <a:rPr lang="en-US" sz="2000" dirty="0"/>
              <a:t>Baselines:</a:t>
            </a:r>
          </a:p>
          <a:p>
            <a:pPr lvl="1"/>
            <a:r>
              <a:rPr lang="en-US" sz="1800" dirty="0" err="1">
                <a:solidFill>
                  <a:srgbClr val="0066FF"/>
                </a:solidFill>
              </a:rPr>
              <a:t>HotCloud</a:t>
            </a:r>
            <a:r>
              <a:rPr lang="en-US" sz="1800" dirty="0"/>
              <a:t>: Uses Average Utilization for consolidation </a:t>
            </a:r>
            <a:r>
              <a:rPr lang="en-US" sz="1800" dirty="0">
                <a:solidFill>
                  <a:srgbClr val="0066FF"/>
                </a:solidFill>
              </a:rPr>
              <a:t>[HotCloud’20]</a:t>
            </a:r>
            <a:endParaRPr lang="en-US" sz="1800" dirty="0"/>
          </a:p>
          <a:p>
            <a:pPr lvl="1"/>
            <a:r>
              <a:rPr lang="en-US" sz="1800" dirty="0">
                <a:solidFill>
                  <a:srgbClr val="0066FF"/>
                </a:solidFill>
              </a:rPr>
              <a:t>First</a:t>
            </a:r>
            <a:r>
              <a:rPr lang="en-US" sz="1800" dirty="0"/>
              <a:t>: Uses first-second utilization for consolidation.</a:t>
            </a:r>
            <a:br>
              <a:rPr lang="en-US" sz="2000" dirty="0"/>
            </a:br>
            <a:endParaRPr lang="en-US" sz="2000" dirty="0"/>
          </a:p>
          <a:p>
            <a:r>
              <a:rPr lang="en-US" sz="2000" dirty="0"/>
              <a:t>Simulation</a:t>
            </a:r>
          </a:p>
          <a:p>
            <a:pPr lvl="1"/>
            <a:r>
              <a:rPr lang="en-US" sz="1800" dirty="0"/>
              <a:t>Real-world ML trace from Alibaba 6500 GPU cluster </a:t>
            </a:r>
            <a:r>
              <a:rPr lang="en-US" sz="1800" dirty="0">
                <a:solidFill>
                  <a:srgbClr val="0066FF"/>
                </a:solidFill>
              </a:rPr>
              <a:t>[NSDI’22] </a:t>
            </a:r>
            <a:r>
              <a:rPr lang="en-US" sz="1800" dirty="0"/>
              <a:t>and Microsoft Philly Trace </a:t>
            </a:r>
            <a:r>
              <a:rPr lang="en-US" sz="1800" dirty="0">
                <a:solidFill>
                  <a:srgbClr val="0066FF"/>
                </a:solidFill>
              </a:rPr>
              <a:t>[ATC’19]</a:t>
            </a:r>
            <a:r>
              <a:rPr lang="en-US" sz="1800" dirty="0"/>
              <a:t>.</a:t>
            </a:r>
            <a:r>
              <a:rPr lang="en-US" sz="1800" dirty="0">
                <a:solidFill>
                  <a:srgbClr val="0066FF"/>
                </a:solidFill>
              </a:rPr>
              <a:t> </a:t>
            </a:r>
            <a:endParaRPr lang="en-US" sz="2000" dirty="0"/>
          </a:p>
        </p:txBody>
      </p:sp>
    </p:spTree>
    <p:extLst>
      <p:ext uri="{BB962C8B-B14F-4D97-AF65-F5344CB8AC3E}">
        <p14:creationId xmlns:p14="http://schemas.microsoft.com/office/powerpoint/2010/main" val="407509277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triangle" w="sm" len="lg"/>
          <a:tailEnd type="triangle" w="sm" len="lg"/>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triangle" w="sm" len="lg"/>
          <a:tailEnd type="triangle" w="sm" len="lg"/>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Default Design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Default Design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49300</TotalTime>
  <Words>2275</Words>
  <Application>Microsoft Macintosh PowerPoint</Application>
  <PresentationFormat>On-screen Show (4:3)</PresentationFormat>
  <Paragraphs>266</Paragraphs>
  <Slides>18</Slides>
  <Notes>10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宋体</vt:lpstr>
      <vt:lpstr>Aharoni</vt:lpstr>
      <vt:lpstr>Arial</vt:lpstr>
      <vt:lpstr>Bernard MT Condensed</vt:lpstr>
      <vt:lpstr>Cambria Math</vt:lpstr>
      <vt:lpstr>cmbxsl10</vt:lpstr>
      <vt:lpstr>Helvetica</vt:lpstr>
      <vt:lpstr>Helvetica Neue</vt:lpstr>
      <vt:lpstr>Times New Roman</vt:lpstr>
      <vt:lpstr>Wingdings</vt:lpstr>
      <vt:lpstr>Default Design</vt:lpstr>
      <vt:lpstr>CATS: Correlation-aware Task Scheduling for GPU Power Optimization in AI Data Centers</vt:lpstr>
      <vt:lpstr>AI Boom Creates a GPU Power Challenge</vt:lpstr>
      <vt:lpstr>Baselines and Motivation</vt:lpstr>
      <vt:lpstr>Can we use fewer GPUs and save power?</vt:lpstr>
      <vt:lpstr>Correlation Analysis</vt:lpstr>
      <vt:lpstr>Power State Manager</vt:lpstr>
      <vt:lpstr>CATS</vt:lpstr>
      <vt:lpstr>Framework Design</vt:lpstr>
      <vt:lpstr>Testbed and Simulation</vt:lpstr>
      <vt:lpstr>Hardware Evaluation</vt:lpstr>
      <vt:lpstr>Simulation Evaluation</vt:lpstr>
      <vt:lpstr>Conclusion</vt:lpstr>
      <vt:lpstr>Thanks for your attention! Q&amp;A</vt:lpstr>
      <vt:lpstr>Overhead analysis</vt:lpstr>
      <vt:lpstr>Correlation Analysis on ML traces</vt:lpstr>
      <vt:lpstr>Optimization Problem</vt:lpstr>
      <vt:lpstr>Consolidation Analysis on ML traces</vt:lpstr>
      <vt:lpstr>Correlation Analysis of ML workloads</vt:lpstr>
    </vt:vector>
  </TitlesOfParts>
  <Company>PDF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TC90: Presentation Title</dc:title>
  <dc:creator>John Kim</dc:creator>
  <cp:lastModifiedBy>Subramaniyan, Srinivasan</cp:lastModifiedBy>
  <cp:revision>1515</cp:revision>
  <dcterms:created xsi:type="dcterms:W3CDTF">2005-12-12T23:58:54Z</dcterms:created>
  <dcterms:modified xsi:type="dcterms:W3CDTF">2026-07-07T10:49:21Z</dcterms:modified>
</cp:coreProperties>
</file>